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8" r:id="rId3"/>
    <p:sldId id="342" r:id="rId4"/>
    <p:sldId id="341" r:id="rId5"/>
    <p:sldId id="343" r:id="rId6"/>
    <p:sldId id="344" r:id="rId7"/>
    <p:sldId id="345" r:id="rId8"/>
    <p:sldId id="346" r:id="rId9"/>
    <p:sldId id="347" r:id="rId10"/>
    <p:sldId id="349" r:id="rId11"/>
    <p:sldId id="352" r:id="rId12"/>
    <p:sldId id="353" r:id="rId13"/>
    <p:sldId id="354" r:id="rId14"/>
    <p:sldId id="350" r:id="rId15"/>
    <p:sldId id="355" r:id="rId16"/>
    <p:sldId id="356" r:id="rId17"/>
    <p:sldId id="351" r:id="rId18"/>
    <p:sldId id="348" r:id="rId19"/>
    <p:sldId id="360" r:id="rId20"/>
    <p:sldId id="361" r:id="rId21"/>
    <p:sldId id="362" r:id="rId22"/>
    <p:sldId id="363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" userDrawn="1">
          <p15:clr>
            <a:srgbClr val="747775"/>
          </p15:clr>
        </p15:guide>
        <p15:guide id="2" orient="horz" pos="42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700"/>
    <a:srgbClr val="4D7CF1"/>
    <a:srgbClr val="44546A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71174" autoAdjust="0"/>
  </p:normalViewPr>
  <p:slideViewPr>
    <p:cSldViewPr snapToGrid="0">
      <p:cViewPr>
        <p:scale>
          <a:sx n="91" d="100"/>
          <a:sy n="91" d="100"/>
        </p:scale>
        <p:origin x="224" y="352"/>
      </p:cViewPr>
      <p:guideLst>
        <p:guide pos="7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0791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690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2A7164DA-F805-B572-5E8D-668E059A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B074B9E5-C435-EEFB-AB2C-D67510B1F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8AF2BC5E-DE6C-A668-B586-44A394D2A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51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734BA796-AEC3-11F7-0119-34EC29D59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DBEF30B8-F3ED-8DF7-FB1B-33D9974D9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24EE8F7E-B718-8855-D0DC-F5F623212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63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ACBCF05D-4711-83C0-3868-29FD8B8E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833FE980-A540-83AA-3EF3-BB4592E16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DF7774AA-E580-B434-4D5F-34F8E25FB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4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2E053345-AC5E-C85E-A274-70C7E299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FACB3BFD-B5CD-6EA4-3BED-0B58229B9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13667233-B8C3-474A-58D3-328615463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01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AC700AE6-0B88-4728-BB78-8C519BCB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6D8AC058-9F5F-6C67-A3A1-EFAA2AFD2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E9F68350-6D89-D1EC-7573-D810C1826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32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BA9D5B73-E609-FF53-3C41-0BE90DCA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27A78F76-90F6-B57D-ED0C-4A5F6A519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93E3460C-DF2B-9FA7-2965-4BD2FE77F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30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CCD50DEC-08A0-63D5-5724-DCCE0429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0A107F80-C096-6C39-144D-19B3FA7705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485F4CE3-75BC-E7C9-3917-964C5746B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36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BE960909-8D6B-395D-862C-77B0C1ED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D2E695DC-B9A6-B53F-A58C-DA7A6FDA6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96BC5DCE-6B42-CECC-F64B-4E5F61D67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53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4BFCABE7-547B-43BD-50A4-4EAC2906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62FB9DBD-7255-4633-E222-1969EBF4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246FBE9B-5D6D-D2B4-BA9C-F82929B58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98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27636370-94E7-44CE-7AB8-B1405BC6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23FB11AA-B848-92C4-9837-B240619D6B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2C8082FA-47F6-9CB7-B95E-4DF9459589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63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1b8a8a9a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f1b8a8a9a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13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AD19E9B6-C4CC-3BC0-5718-2EA6EF7C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0A9A98F5-1BF5-FE02-3C4A-3713E9B29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F373AC97-7BA2-FFA1-09C3-21E1114B5B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62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8B6C922E-C24B-657C-E995-6FEA84E50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235F9388-4B06-F561-DA18-31D1C659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6A7F133E-0D9A-1746-1085-93DA82BDC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247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9BD2BDA3-B989-639E-61D9-79DDF7564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3F34525B-42DD-2810-F1CA-51782146D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F5A7B1D0-9CC1-3AE8-AE5F-8FD7C3E8E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864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AEA0E841-0CAE-9C46-1946-8000AC3E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2027597F-098B-012F-D9D5-9546C76F8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F20CA02B-404B-28C2-39F6-88E1EB897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98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CBFDDA58-3EC7-0BD3-7251-83734F59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FB775C92-4C4D-0F2B-2D62-A8FC48B9E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2E18D917-BDE0-ECBA-28D3-02736BC82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83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6814D258-93B2-26FA-F5E0-EA412EE4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8C671CA9-6F92-CFD6-B2D7-5DE46C87A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3E8DAF07-93B6-73CE-FEA9-5772FEAB5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5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E8F0CE67-446C-9B87-FD61-5F249AE0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AD44FADA-F217-5D23-D021-1760A0917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5C46AE0C-2B9A-22E4-F282-AAB54AF36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5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95BA68DF-B9B9-55CB-F81A-A6AAB7BE7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A0B7608F-6410-F1E4-B51E-45EA83FF3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7EB2AB71-F355-0143-3266-875038679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24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67B2C5AA-D0FA-4694-6F0B-226D6531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6398DA7A-81BF-19C6-2307-65CE981FF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838EFC5B-1CA8-834B-2B69-BF7FB9715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82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336566EA-2956-DAA8-EF91-652B4323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5e811bec7_0_17:notes">
            <a:extLst>
              <a:ext uri="{FF2B5EF4-FFF2-40B4-BE49-F238E27FC236}">
                <a16:creationId xmlns:a16="http://schemas.microsoft.com/office/drawing/2014/main" id="{E9C175BB-A13D-16A3-B708-5696F41EF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144" name="Google Shape;144;g2f5e811bec7_0_17:notes">
            <a:extLst>
              <a:ext uri="{FF2B5EF4-FFF2-40B4-BE49-F238E27FC236}">
                <a16:creationId xmlns:a16="http://schemas.microsoft.com/office/drawing/2014/main" id="{A7DFF5CA-6207-EDEB-796F-C1E0E17C2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59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455088"/>
            <a:ext cx="9073414" cy="22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A"/>
              </a:buClr>
              <a:buSzPts val="6000"/>
              <a:buFont typeface="Malgun Gothic"/>
              <a:buNone/>
              <a:defRPr sz="6000" b="1">
                <a:solidFill>
                  <a:srgbClr val="00338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910467"/>
            <a:ext cx="6331889" cy="23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9616237" y="5433659"/>
            <a:ext cx="1872000" cy="1125160"/>
            <a:chOff x="8928608" y="5200152"/>
            <a:chExt cx="2755940" cy="1656451"/>
          </a:xfrm>
        </p:grpSpPr>
        <p:pic>
          <p:nvPicPr>
            <p:cNvPr id="19" name="Google Shape;19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61492" y="5200152"/>
              <a:ext cx="2476984" cy="659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 descr="ver2_sizeup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928608" y="5883783"/>
              <a:ext cx="2755940" cy="9728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제목 및 내용">
  <p:cSld name="19_제목 및 내용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839788" y="2100473"/>
            <a:ext cx="5157787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3"/>
          </p:nvPr>
        </p:nvSpPr>
        <p:spPr>
          <a:xfrm>
            <a:off x="6172200" y="120373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4"/>
          </p:nvPr>
        </p:nvSpPr>
        <p:spPr>
          <a:xfrm>
            <a:off x="6172200" y="2100473"/>
            <a:ext cx="5183188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제목 및 내용">
  <p:cSld name="20_제목 및 내용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839788" y="2100473"/>
            <a:ext cx="5157787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6172200" y="120373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6172200" y="2100473"/>
            <a:ext cx="5183188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2800"/>
              <a:buFont typeface="Malgun Gothic"/>
              <a:buNone/>
              <a:defRPr sz="2800"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2824998" y="404262"/>
            <a:ext cx="9014075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2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3"/>
          </p:nvPr>
        </p:nvSpPr>
        <p:spPr>
          <a:xfrm>
            <a:off x="2824999" y="5861785"/>
            <a:ext cx="7570286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캡션 있는 콘텐츠">
  <p:cSld name="1_캡션 있는 콘텐츠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8CD0"/>
              </a:buClr>
              <a:buSzPts val="2800"/>
              <a:buFont typeface="Malgun Gothic"/>
              <a:buNone/>
              <a:defRPr sz="2800">
                <a:solidFill>
                  <a:srgbClr val="038CD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2824998" y="404262"/>
            <a:ext cx="9014075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2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3"/>
          </p:nvPr>
        </p:nvSpPr>
        <p:spPr>
          <a:xfrm>
            <a:off x="2824999" y="5861785"/>
            <a:ext cx="7570286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캡션 있는 콘텐츠">
  <p:cSld name="2_캡션 있는 콘텐츠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2800"/>
              <a:buFont typeface="Malgun Gothic"/>
              <a:buNone/>
              <a:defRPr sz="2800"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2824998" y="866274"/>
            <a:ext cx="9014075" cy="465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2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8CD0"/>
              </a:buClr>
              <a:buSzPts val="1600"/>
              <a:buNone/>
              <a:defRPr sz="1600">
                <a:solidFill>
                  <a:srgbClr val="038CD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3"/>
          </p:nvPr>
        </p:nvSpPr>
        <p:spPr>
          <a:xfrm>
            <a:off x="2824999" y="5861785"/>
            <a:ext cx="9014074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캡션 있는 콘텐츠">
  <p:cSld name="3_캡션 있는 콘텐츠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2800"/>
              <a:buFont typeface="Malgun Gothic"/>
              <a:buNone/>
              <a:defRPr sz="2800"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2824998" y="866274"/>
            <a:ext cx="9014075" cy="465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8CD0"/>
              </a:buClr>
              <a:buSzPts val="1600"/>
              <a:buNone/>
              <a:defRPr sz="1600">
                <a:solidFill>
                  <a:srgbClr val="038CD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3"/>
          </p:nvPr>
        </p:nvSpPr>
        <p:spPr>
          <a:xfrm>
            <a:off x="2824999" y="5861785"/>
            <a:ext cx="9014074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캡션 있는 콘텐츠">
  <p:cSld name="4_캡션 있는 콘텐츠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2800"/>
              <a:buFont typeface="Malgun Gothic"/>
              <a:buNone/>
              <a:defRPr sz="2800"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2824998" y="866274"/>
            <a:ext cx="9014075" cy="465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>
                <a:solidFill>
                  <a:srgbClr val="7F7F7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2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8CD0"/>
              </a:buClr>
              <a:buSzPts val="1600"/>
              <a:buNone/>
              <a:defRPr sz="1600">
                <a:solidFill>
                  <a:srgbClr val="038CD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3"/>
          </p:nvPr>
        </p:nvSpPr>
        <p:spPr>
          <a:xfrm>
            <a:off x="2824998" y="5861785"/>
            <a:ext cx="9091077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캡션 있는 콘텐츠">
  <p:cSld name="5_캡션 있는 콘텐츠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2800"/>
              <a:buFont typeface="Malgun Gothic"/>
              <a:buNone/>
              <a:defRPr sz="2800"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2824999" y="5861785"/>
            <a:ext cx="7570286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2" name="Google Shape;112;p18"/>
          <p:cNvSpPr>
            <a:spLocks noGrp="1"/>
          </p:cNvSpPr>
          <p:nvPr>
            <p:ph type="pic" idx="3"/>
          </p:nvPr>
        </p:nvSpPr>
        <p:spPr>
          <a:xfrm>
            <a:off x="2824998" y="404261"/>
            <a:ext cx="9034209" cy="50728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캡션 있는 콘텐츠">
  <p:cSld name="6_캡션 있는 콘텐츠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85271" y="404261"/>
            <a:ext cx="2221046" cy="13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8CD0"/>
              </a:buClr>
              <a:buSzPts val="2800"/>
              <a:buFont typeface="Malgun Gothic"/>
              <a:buNone/>
              <a:defRPr sz="2800">
                <a:solidFill>
                  <a:srgbClr val="038CD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85271" y="1787525"/>
            <a:ext cx="2221046" cy="301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2824999" y="5861785"/>
            <a:ext cx="7570286" cy="7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algun Gothic"/>
              <a:buNone/>
              <a:defRPr sz="1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8" name="Google Shape;118;p19"/>
          <p:cNvSpPr>
            <a:spLocks noGrp="1"/>
          </p:cNvSpPr>
          <p:nvPr>
            <p:ph type="pic" idx="3"/>
          </p:nvPr>
        </p:nvSpPr>
        <p:spPr>
          <a:xfrm>
            <a:off x="2824998" y="404261"/>
            <a:ext cx="9034209" cy="50728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11629" y="1792709"/>
            <a:ext cx="67942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B93"/>
              </a:buClr>
              <a:buSzPts val="4400"/>
              <a:buFont typeface="Malgun Gothic"/>
              <a:buNone/>
              <a:defRPr>
                <a:solidFill>
                  <a:srgbClr val="2D4B9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223247" y="0"/>
            <a:ext cx="9968753" cy="14928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0"/>
            <a:ext cx="3418541" cy="6858000"/>
          </a:xfrm>
          <a:prstGeom prst="rect">
            <a:avLst/>
          </a:prstGeom>
          <a:solidFill>
            <a:srgbClr val="003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31711" y="1763486"/>
            <a:ext cx="2940698" cy="393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3554963" y="1763486"/>
            <a:ext cx="7882813" cy="297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231711" y="847747"/>
            <a:ext cx="2940698" cy="64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lgun Gothic"/>
              <a:buNone/>
            </a:pPr>
            <a:r>
              <a:rPr lang="ko-KR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5"/>
            <a:ext cx="121920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 amt="42000"/>
          </a:blip>
          <a:srcRect/>
          <a:stretch/>
        </p:blipFill>
        <p:spPr>
          <a:xfrm>
            <a:off x="10639559" y="318205"/>
            <a:ext cx="1372155" cy="36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및 내용">
  <p:cSld name="6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>
  <p:cSld name="5_제목 및 내용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및 내용">
  <p:cSld name="8_제목 및 내용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5"/>
            <a:ext cx="121920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8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172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 amt="42000"/>
          </a:blip>
          <a:srcRect/>
          <a:stretch/>
        </p:blipFill>
        <p:spPr>
          <a:xfrm>
            <a:off x="10639559" y="318205"/>
            <a:ext cx="1372155" cy="36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 및 내용">
  <p:cSld name="9_제목 및 내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8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6172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제목 및 내용">
  <p:cSld name="13_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838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6172200" y="1427584"/>
            <a:ext cx="5181600" cy="474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15"/>
            <a:ext cx="121920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839788" y="120373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839788" y="2100473"/>
            <a:ext cx="5157787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6172200" y="120373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4"/>
          </p:nvPr>
        </p:nvSpPr>
        <p:spPr>
          <a:xfrm>
            <a:off x="6172200" y="2100473"/>
            <a:ext cx="5183188" cy="40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 amt="42000"/>
          </a:blip>
          <a:srcRect/>
          <a:stretch/>
        </p:blipFill>
        <p:spPr>
          <a:xfrm>
            <a:off x="10639559" y="318205"/>
            <a:ext cx="1372155" cy="36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52" cy="85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39579" y="1288111"/>
            <a:ext cx="10312842" cy="486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3" name="Google Shape;13;p1" descr="ver2_sizeup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925176" y="6410824"/>
            <a:ext cx="1266824" cy="4471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28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ctrTitle"/>
          </p:nvPr>
        </p:nvSpPr>
        <p:spPr>
          <a:xfrm>
            <a:off x="1524000" y="1428840"/>
            <a:ext cx="9073500" cy="22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38A"/>
              </a:buClr>
              <a:buSzPts val="6000"/>
              <a:buFont typeface="Malgun Gothic"/>
              <a:buNone/>
            </a:pPr>
            <a:r>
              <a:rPr lang="en-US" sz="4500" dirty="0"/>
              <a:t>Kaggle Study</a:t>
            </a:r>
            <a:endParaRPr sz="4500"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1600200" y="3986667"/>
            <a:ext cx="6331800" cy="23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1800" dirty="0"/>
              <a:t>2024.1</a:t>
            </a:r>
            <a:r>
              <a:rPr lang="en-US" altLang="ko-KR" sz="1800" dirty="0"/>
              <a:t>2</a:t>
            </a:r>
            <a:r>
              <a:rPr lang="ko-KR" sz="1800" dirty="0"/>
              <a:t>.</a:t>
            </a:r>
            <a:r>
              <a:rPr lang="en-US" altLang="ko-KR" sz="1800" dirty="0"/>
              <a:t>04</a:t>
            </a:r>
            <a:r>
              <a:rPr lang="ko-KR" sz="1800" dirty="0"/>
              <a:t> 전</a:t>
            </a:r>
            <a:r>
              <a:rPr lang="ko-KR" altLang="en-US" sz="1800" dirty="0"/>
              <a:t>현지</a:t>
            </a:r>
            <a:endParaRPr sz="1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F7F95C-A47A-EAD6-6C90-B4C30B34BE52}"/>
              </a:ext>
            </a:extLst>
          </p:cNvPr>
          <p:cNvSpPr/>
          <p:nvPr/>
        </p:nvSpPr>
        <p:spPr>
          <a:xfrm>
            <a:off x="9064487" y="4916557"/>
            <a:ext cx="2941983" cy="177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F976D7C8-F7EC-EEE0-935B-97DA7CBF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81E06539-4066-A790-7870-D0702D13C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236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Convolution Layer</a:t>
            </a:r>
            <a:br>
              <a:rPr lang="en-US" altLang="ko-KR" sz="1600" dirty="0"/>
            </a:br>
            <a:r>
              <a:rPr lang="en-US" altLang="ko-KR" sz="1600" dirty="0"/>
              <a:t>- Convolution </a:t>
            </a:r>
            <a:r>
              <a:rPr lang="ko-KR" altLang="en-US" sz="1600" dirty="0"/>
              <a:t>연산 수행 </a:t>
            </a:r>
            <a:r>
              <a:rPr lang="en-US" altLang="ko-KR" sz="1600" dirty="0"/>
              <a:t>: Input</a:t>
            </a:r>
            <a:r>
              <a:rPr lang="ko-KR" altLang="en-US" sz="1600" dirty="0"/>
              <a:t> 과 </a:t>
            </a:r>
            <a:r>
              <a:rPr lang="en-US" altLang="ko-KR" sz="1600" dirty="0"/>
              <a:t>Filter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Convolution (</a:t>
            </a:r>
            <a:r>
              <a:rPr lang="ko-KR" altLang="en-US" sz="1600" dirty="0" err="1"/>
              <a:t>합성곱</a:t>
            </a:r>
            <a:r>
              <a:rPr lang="en-US" altLang="ko-KR" sz="1600" dirty="0"/>
              <a:t>,</a:t>
            </a:r>
            <a:r>
              <a:rPr lang="ko-KR" altLang="en-US" sz="1600" dirty="0"/>
              <a:t> 행렬 간 연산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Filter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slide</a:t>
            </a:r>
            <a:r>
              <a:rPr lang="ko-KR" altLang="en-US" sz="1600" dirty="0"/>
              <a:t>함으로써 주위 픽셀들을 계산해 이미지의 공간적인 구조를 보존함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이미지의 </a:t>
            </a:r>
            <a:r>
              <a:rPr lang="en-US" altLang="ko-KR" sz="1600" dirty="0"/>
              <a:t>feature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찾아내는 것이 </a:t>
            </a:r>
            <a:r>
              <a:rPr lang="en-US" altLang="ko-KR" sz="1600" dirty="0"/>
              <a:t>filter</a:t>
            </a:r>
            <a:r>
              <a:rPr lang="ko-KR" altLang="en-US" sz="1600" dirty="0"/>
              <a:t>의 목적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D5A5A8-1E95-5147-7EE7-3A77ABFACEE7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4DFD33DE-1AF4-4C92-4ED7-DB182CE0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56" y="3662888"/>
            <a:ext cx="5021439" cy="2748360"/>
          </a:xfrm>
          <a:prstGeom prst="rect">
            <a:avLst/>
          </a:prstGeom>
        </p:spPr>
      </p:pic>
      <p:pic>
        <p:nvPicPr>
          <p:cNvPr id="12" name="그림 11" descr="사각형, 직사각형, 도표, 스크린샷이(가) 표시된 사진&#10;&#10;자동 생성된 설명">
            <a:extLst>
              <a:ext uri="{FF2B5EF4-FFF2-40B4-BE49-F238E27FC236}">
                <a16:creationId xmlns:a16="http://schemas.microsoft.com/office/drawing/2014/main" id="{08A5B16E-CA70-2065-1FAE-0BAAA051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585" y="3658954"/>
            <a:ext cx="3556000" cy="2667000"/>
          </a:xfrm>
          <a:prstGeom prst="rect">
            <a:avLst/>
          </a:prstGeom>
        </p:spPr>
      </p:pic>
      <p:sp>
        <p:nvSpPr>
          <p:cNvPr id="16" name="Google Shape;146;p24">
            <a:extLst>
              <a:ext uri="{FF2B5EF4-FFF2-40B4-BE49-F238E27FC236}">
                <a16:creationId xmlns:a16="http://schemas.microsoft.com/office/drawing/2014/main" id="{5EC5F017-C8F5-CF36-3030-7C665A8AF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796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C217B226-BFD8-3C70-A1D0-3FA7E7500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EC5382DC-AEFB-2414-3034-3151E8645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4" y="1496348"/>
            <a:ext cx="11392025" cy="30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Filter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이미지의 특징을 찾아내기 위한 공용 파라미터 </a:t>
            </a:r>
            <a:r>
              <a:rPr lang="en-US" altLang="ko-KR" sz="16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16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sym typeface="Wingdings" pitchFamily="2" charset="2"/>
              </a:rPr>
              <a:t>Filter </a:t>
            </a:r>
            <a:r>
              <a:rPr lang="ko-KR" altLang="en-US" sz="1600" b="1" dirty="0">
                <a:solidFill>
                  <a:srgbClr val="0070C0"/>
                </a:solidFill>
                <a:sym typeface="Wingdings" pitchFamily="2" charset="2"/>
              </a:rPr>
              <a:t>파라미터가 </a:t>
            </a:r>
            <a:r>
              <a:rPr lang="en-US" altLang="ko-KR" sz="1600" b="1" dirty="0">
                <a:solidFill>
                  <a:srgbClr val="0070C0"/>
                </a:solidFill>
                <a:sym typeface="Wingdings" pitchFamily="2" charset="2"/>
              </a:rPr>
              <a:t>CNN</a:t>
            </a:r>
            <a:r>
              <a:rPr lang="ko-KR" altLang="en-US" sz="1600" b="1" dirty="0">
                <a:solidFill>
                  <a:srgbClr val="0070C0"/>
                </a:solidFill>
                <a:sym typeface="Wingdings" pitchFamily="2" charset="2"/>
              </a:rPr>
              <a:t>에서 학습의 대상</a:t>
            </a:r>
            <a:br>
              <a:rPr lang="en-US" altLang="ko-KR" sz="1600" b="1" dirty="0">
                <a:solidFill>
                  <a:srgbClr val="0070C0"/>
                </a:solidFill>
                <a:sym typeface="Wingdings" pitchFamily="2" charset="2"/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Kernel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이라고도 불림</a:t>
            </a:r>
            <a:b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과거에는 데이터 양이 적고 컴퓨터 성능 이슈로 아키텍처의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depth </a:t>
            </a:r>
            <a:r>
              <a:rPr lang="ko-KR" altLang="en-US" sz="1600" dirty="0" err="1">
                <a:solidFill>
                  <a:schemeClr val="tx1"/>
                </a:solidFill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크게 갖지 못했기 때문에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b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  Filter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size </a:t>
            </a:r>
            <a:r>
              <a:rPr lang="ko-KR" altLang="en-US" sz="1600" dirty="0" err="1">
                <a:solidFill>
                  <a:schemeClr val="tx1"/>
                </a:solidFill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크게 설정할 수 밖에 없었으나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최근에는 그러한 제약이 사라져 </a:t>
            </a:r>
            <a:b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filter size</a:t>
            </a:r>
            <a:r>
              <a:rPr lang="ko-KR" altLang="en-US" sz="1600" dirty="0" err="1">
                <a:solidFill>
                  <a:schemeClr val="tx1"/>
                </a:solidFill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작게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&amp; Depth</a:t>
            </a:r>
            <a:r>
              <a:rPr lang="ko-KR" altLang="en-US" sz="1600" dirty="0" err="1">
                <a:solidFill>
                  <a:schemeClr val="tx1"/>
                </a:solidFill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깊이 하여 비선형성을 추가하고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high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level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의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feature</a:t>
            </a:r>
            <a:r>
              <a:rPr lang="ko-KR" altLang="en-US" sz="1600" dirty="0" err="1">
                <a:solidFill>
                  <a:schemeClr val="tx1"/>
                </a:solidFill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sym typeface="Wingdings" pitchFamily="2" charset="2"/>
              </a:rPr>
              <a:t> 추출하는 것이 목적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CAAF4B-1CCF-6AF4-88CC-2F9AFE95CB96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370AC3B7-BC98-18B9-916C-8052F4A3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63" y="4500563"/>
            <a:ext cx="6318250" cy="2190174"/>
          </a:xfrm>
          <a:prstGeom prst="rect">
            <a:avLst/>
          </a:prstGeom>
        </p:spPr>
      </p:pic>
      <p:sp>
        <p:nvSpPr>
          <p:cNvPr id="7" name="Google Shape;146;p24">
            <a:extLst>
              <a:ext uri="{FF2B5EF4-FFF2-40B4-BE49-F238E27FC236}">
                <a16:creationId xmlns:a16="http://schemas.microsoft.com/office/drawing/2014/main" id="{9151F803-CF81-0AC0-91B1-895859E3E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4613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CDDD7C95-32BA-646F-0643-BED1EF28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라인, 사각형, 스크린샷이(가) 표시된 사진&#10;&#10;자동 생성된 설명">
            <a:extLst>
              <a:ext uri="{FF2B5EF4-FFF2-40B4-BE49-F238E27FC236}">
                <a16:creationId xmlns:a16="http://schemas.microsoft.com/office/drawing/2014/main" id="{7AEDA376-86E1-5A03-6194-EAF0D6BA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429" y="1906448"/>
            <a:ext cx="4054692" cy="2637200"/>
          </a:xfrm>
          <a:prstGeom prst="rect">
            <a:avLst/>
          </a:prstGeom>
        </p:spPr>
      </p:pic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F7B46E94-6857-EDED-60DE-D2E68F61A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4" y="1496349"/>
            <a:ext cx="11392025" cy="17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Stride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필터를 순회하는 간격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stride=2 </a:t>
            </a:r>
            <a:r>
              <a:rPr lang="en-US" altLang="ko-KR" sz="1600" dirty="0">
                <a:solidFill>
                  <a:srgbClr val="0070C0"/>
                </a:solidFill>
              </a:rPr>
              <a:t>→ filter </a:t>
            </a:r>
            <a:r>
              <a:rPr lang="ko-KR" altLang="en-US" sz="1600" dirty="0">
                <a:solidFill>
                  <a:srgbClr val="0070C0"/>
                </a:solidFill>
              </a:rPr>
              <a:t>가 </a:t>
            </a:r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r>
              <a:rPr lang="ko-KR" altLang="en-US" sz="1600" dirty="0" err="1">
                <a:solidFill>
                  <a:srgbClr val="0070C0"/>
                </a:solidFill>
              </a:rPr>
              <a:t>칸씩</a:t>
            </a:r>
            <a:r>
              <a:rPr lang="ko-KR" altLang="en-US" sz="1600" dirty="0">
                <a:solidFill>
                  <a:srgbClr val="0070C0"/>
                </a:solidFill>
              </a:rPr>
              <a:t> 이동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6BAC7-641B-418F-8D26-2CDBAEF448E0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6" name="Google Shape;147;p24">
            <a:extLst>
              <a:ext uri="{FF2B5EF4-FFF2-40B4-BE49-F238E27FC236}">
                <a16:creationId xmlns:a16="http://schemas.microsoft.com/office/drawing/2014/main" id="{920F3521-52A8-38B1-482F-57564B68D290}"/>
              </a:ext>
            </a:extLst>
          </p:cNvPr>
          <p:cNvSpPr txBox="1">
            <a:spLocks/>
          </p:cNvSpPr>
          <p:nvPr/>
        </p:nvSpPr>
        <p:spPr>
          <a:xfrm>
            <a:off x="1542925" y="3504251"/>
            <a:ext cx="11392025" cy="17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82550" indent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stride</a:t>
            </a:r>
            <a:r>
              <a:rPr lang="ko-KR" altLang="en-US" sz="1600" dirty="0">
                <a:solidFill>
                  <a:schemeClr val="tx1"/>
                </a:solidFill>
              </a:rPr>
              <a:t> 가 작을수록 출력 크기가 입력 크기와 비슷하게 유지되므로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</a:rPr>
              <a:t>feature map</a:t>
            </a:r>
            <a:r>
              <a:rPr lang="ko-KR" altLang="en-US" sz="1600" dirty="0">
                <a:solidFill>
                  <a:schemeClr val="tx1"/>
                </a:solidFill>
              </a:rPr>
              <a:t>의 공간 해상도가 높아짐 </a:t>
            </a:r>
            <a:r>
              <a:rPr lang="en-US" altLang="ko-KR" sz="1600" dirty="0">
                <a:solidFill>
                  <a:srgbClr val="0070C0"/>
                </a:solidFill>
              </a:rPr>
              <a:t>→</a:t>
            </a:r>
            <a:r>
              <a:rPr lang="ko-KR" altLang="en-US" sz="1600" dirty="0">
                <a:solidFill>
                  <a:srgbClr val="0070C0"/>
                </a:solidFill>
              </a:rPr>
              <a:t> 세부적인 특징 감지 가능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stride</a:t>
            </a:r>
            <a:r>
              <a:rPr lang="ko-KR" altLang="en-US" sz="1600" dirty="0">
                <a:solidFill>
                  <a:schemeClr val="tx1"/>
                </a:solidFill>
              </a:rPr>
              <a:t> 가 클수록 출력 크기가 입력 크기에 비해 작아지므로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</a:rPr>
              <a:t>feature map</a:t>
            </a:r>
            <a:r>
              <a:rPr lang="ko-KR" altLang="en-US" sz="1600" dirty="0">
                <a:solidFill>
                  <a:schemeClr val="tx1"/>
                </a:solidFill>
              </a:rPr>
              <a:t>의 공간 해상도가 낮아짐 </a:t>
            </a:r>
            <a:r>
              <a:rPr lang="en-US" altLang="ko-KR" sz="1600" dirty="0">
                <a:solidFill>
                  <a:srgbClr val="0070C0"/>
                </a:solidFill>
              </a:rPr>
              <a:t>→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 err="1">
                <a:solidFill>
                  <a:srgbClr val="0070C0"/>
                </a:solidFill>
              </a:rPr>
              <a:t>계산량이</a:t>
            </a:r>
            <a:r>
              <a:rPr lang="ko-KR" altLang="en-US" sz="1600" dirty="0">
                <a:solidFill>
                  <a:srgbClr val="0070C0"/>
                </a:solidFill>
              </a:rPr>
              <a:t> 감소해 모델이 가벼워지는 효과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2" name="Google Shape;146;p24">
            <a:extLst>
              <a:ext uri="{FF2B5EF4-FFF2-40B4-BE49-F238E27FC236}">
                <a16:creationId xmlns:a16="http://schemas.microsoft.com/office/drawing/2014/main" id="{F3026016-4CF9-A857-4355-39DBC299C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82587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B9F3FB-B207-1B15-BF0D-0FDC2B89B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7819858F-2219-7977-3EC5-7FE8A4347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4" y="1496348"/>
            <a:ext cx="11392025" cy="264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Padding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반복적으로 </a:t>
            </a:r>
            <a:r>
              <a:rPr lang="en-US" altLang="ko-KR" sz="1600" dirty="0"/>
              <a:t>convolution </a:t>
            </a:r>
            <a:r>
              <a:rPr lang="ko-KR" altLang="en-US" sz="1600" dirty="0"/>
              <a:t>연산을 하면   </a:t>
            </a:r>
            <a:br>
              <a:rPr lang="en-US" altLang="ko-KR" sz="1600" dirty="0"/>
            </a:br>
            <a:r>
              <a:rPr lang="ko-KR" altLang="en-US" sz="1600" dirty="0"/>
              <a:t> 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크기가 작아지는 문제 발생 </a:t>
            </a:r>
            <a:r>
              <a:rPr lang="en-US" altLang="ko-KR" sz="1600" dirty="0"/>
              <a:t>+</a:t>
            </a:r>
            <a:r>
              <a:rPr lang="ko-KR" altLang="en-US" sz="1600" dirty="0"/>
              <a:t> 외곽 부분</a:t>
            </a:r>
            <a:r>
              <a:rPr lang="en-US" altLang="ko-KR" sz="1600" dirty="0"/>
              <a:t>(</a:t>
            </a:r>
            <a:r>
              <a:rPr lang="ko-KR" altLang="en-US" sz="1600" dirty="0"/>
              <a:t>모서리</a:t>
            </a:r>
            <a:r>
              <a:rPr lang="en-US" altLang="ko-KR" sz="1600" dirty="0"/>
              <a:t>)</a:t>
            </a:r>
            <a:r>
              <a:rPr lang="ko-KR" altLang="en-US" sz="1600" dirty="0"/>
              <a:t>에서 정보 손실 발생</a:t>
            </a:r>
            <a:br>
              <a:rPr lang="en-US" altLang="ko-KR" sz="1600" dirty="0"/>
            </a:br>
            <a:r>
              <a:rPr lang="ko-KR" altLang="en-US" sz="1600" dirty="0"/>
              <a:t> 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이미지의 가장자리에 값을 채워 넣는 방법</a:t>
            </a:r>
            <a:br>
              <a:rPr lang="en-US" altLang="ko-KR" sz="1600" dirty="0">
                <a:sym typeface="Wingdings" pitchFamily="2" charset="2"/>
              </a:rPr>
            </a:br>
            <a:r>
              <a:rPr lang="ko-KR" altLang="en-US" sz="1600" dirty="0">
                <a:sym typeface="Wingdings" pitchFamily="2" charset="2"/>
              </a:rPr>
              <a:t> 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일반적으로 </a:t>
            </a:r>
            <a:r>
              <a:rPr lang="en-US" altLang="ko-KR" sz="1600" dirty="0">
                <a:sym typeface="Wingdings" pitchFamily="2" charset="2"/>
              </a:rPr>
              <a:t>0</a:t>
            </a:r>
            <a:r>
              <a:rPr lang="ko-KR" altLang="en-US" sz="1600" dirty="0">
                <a:sym typeface="Wingdings" pitchFamily="2" charset="2"/>
              </a:rPr>
              <a:t>을 </a:t>
            </a:r>
            <a:r>
              <a:rPr lang="ko-KR" altLang="en-US" sz="1600" dirty="0" err="1">
                <a:sym typeface="Wingdings" pitchFamily="2" charset="2"/>
              </a:rPr>
              <a:t>채워넣는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en-US" altLang="ko-KR" sz="1600" dirty="0">
                <a:sym typeface="Wingdings" pitchFamily="2" charset="2"/>
              </a:rPr>
              <a:t>zero padding</a:t>
            </a:r>
            <a:r>
              <a:rPr lang="ko-KR" altLang="en-US" sz="1600" dirty="0">
                <a:sym typeface="Wingdings" pitchFamily="2" charset="2"/>
              </a:rPr>
              <a:t>을 사용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2969E0-90C5-AF32-6998-8FAE912CB475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3" name="그림 2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B9EDE09B-9459-2854-7EF4-C8C35BD3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4161502"/>
            <a:ext cx="6438900" cy="2400300"/>
          </a:xfrm>
          <a:prstGeom prst="rect">
            <a:avLst/>
          </a:prstGeom>
        </p:spPr>
      </p:pic>
      <p:sp>
        <p:nvSpPr>
          <p:cNvPr id="10" name="Google Shape;146;p24">
            <a:extLst>
              <a:ext uri="{FF2B5EF4-FFF2-40B4-BE49-F238E27FC236}">
                <a16:creationId xmlns:a16="http://schemas.microsoft.com/office/drawing/2014/main" id="{0B9FF35C-4794-9D18-24DD-CA8A3EB60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3681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46240DE5-36D2-BF7C-2074-E17FB434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4EAFD4A3-7A16-F972-0E2F-387790243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8"/>
            <a:ext cx="11096400" cy="26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Feature Map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모델이 학습하기 위해 만든 이미지의 특징</a:t>
            </a:r>
            <a:r>
              <a:rPr lang="en-US" altLang="ko-KR" sz="1600" dirty="0"/>
              <a:t>(feature)</a:t>
            </a:r>
            <a:r>
              <a:rPr lang="ko-KR" altLang="en-US" sz="1600" dirty="0"/>
              <a:t>을 담은 </a:t>
            </a:r>
            <a:r>
              <a:rPr lang="en-US" altLang="ko-KR" sz="1600" dirty="0"/>
              <a:t>map</a:t>
            </a:r>
            <a:br>
              <a:rPr lang="en-US" altLang="ko-KR" sz="1600" dirty="0"/>
            </a:br>
            <a:r>
              <a:rPr lang="en-US" altLang="ko-KR" sz="1600" dirty="0"/>
              <a:t>  (activation map </a:t>
            </a:r>
            <a:r>
              <a:rPr lang="ko-KR" altLang="en-US" sz="1600" dirty="0"/>
              <a:t>이라고도 불림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출력층에 가까워질수록 원래 형태는 찾아볼 수 없고</a:t>
            </a:r>
            <a:r>
              <a:rPr lang="en-US" altLang="ko-KR" sz="1600" dirty="0"/>
              <a:t>,</a:t>
            </a:r>
            <a:r>
              <a:rPr lang="ko-KR" altLang="en-US" sz="1600" dirty="0"/>
              <a:t> 이미지 특징들만 전달됨</a:t>
            </a:r>
            <a:br>
              <a:rPr lang="en-US" altLang="ko-KR" sz="1600" dirty="0"/>
            </a:br>
            <a:r>
              <a:rPr lang="en-US" altLang="ko-KR" sz="1600" dirty="0"/>
              <a:t>  (</a:t>
            </a:r>
            <a:r>
              <a:rPr lang="ko-KR" altLang="en-US" sz="1600" dirty="0"/>
              <a:t>층이 깊어질 수록 필터가 반응하는 대상이 단순한 모양에서 고급정보로 훨씬 더 복잡한 특징을 식별</a:t>
            </a:r>
            <a:r>
              <a:rPr lang="en-US" altLang="ko-KR" sz="1600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265238-D124-0E2A-FCBA-8603E1972ABF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 descr="스크린샷, 사각형, 콜라주, 모자이크이(가) 표시된 사진&#10;&#10;자동 생성된 설명">
            <a:extLst>
              <a:ext uri="{FF2B5EF4-FFF2-40B4-BE49-F238E27FC236}">
                <a16:creationId xmlns:a16="http://schemas.microsoft.com/office/drawing/2014/main" id="{424878FD-6CA4-7451-70E7-CFF3D158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5" y="4072306"/>
            <a:ext cx="3492500" cy="2574153"/>
          </a:xfrm>
          <a:prstGeom prst="rect">
            <a:avLst/>
          </a:prstGeom>
        </p:spPr>
      </p:pic>
      <p:pic>
        <p:nvPicPr>
          <p:cNvPr id="14" name="그림 13" descr="스크린샷, 콜라주, 모자이크, 사각형이(가) 표시된 사진&#10;&#10;자동 생성된 설명">
            <a:extLst>
              <a:ext uri="{FF2B5EF4-FFF2-40B4-BE49-F238E27FC236}">
                <a16:creationId xmlns:a16="http://schemas.microsoft.com/office/drawing/2014/main" id="{665390BF-E3DB-BE75-D862-FD747AA4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523" y="4134819"/>
            <a:ext cx="4127850" cy="2540215"/>
          </a:xfrm>
          <a:prstGeom prst="rect">
            <a:avLst/>
          </a:prstGeom>
        </p:spPr>
      </p:pic>
      <p:sp>
        <p:nvSpPr>
          <p:cNvPr id="17" name="Google Shape;146;p24">
            <a:extLst>
              <a:ext uri="{FF2B5EF4-FFF2-40B4-BE49-F238E27FC236}">
                <a16:creationId xmlns:a16="http://schemas.microsoft.com/office/drawing/2014/main" id="{DA834C69-02F5-BCC3-D39F-8F8862CED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412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4C577B58-DEFA-2872-59F5-4EAD067E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1B5413B1-02E7-85F1-984B-F01A5A621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8"/>
            <a:ext cx="11096400" cy="153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Convolution Layer </a:t>
            </a:r>
            <a:r>
              <a:rPr lang="ko-KR" altLang="en-US" sz="1600" dirty="0"/>
              <a:t>및 </a:t>
            </a:r>
            <a:r>
              <a:rPr lang="en-US" altLang="ko-KR" sz="1600" dirty="0"/>
              <a:t>Block</a:t>
            </a:r>
            <a:r>
              <a:rPr lang="ko-KR" altLang="en-US" sz="1600" dirty="0"/>
              <a:t> 별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 추출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Model : VGG16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608A84-A267-0832-D2DD-C26D05F7724C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AE82B3E-94FF-E46C-289A-B0D9B5F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0" y="3764666"/>
            <a:ext cx="1354906" cy="1420046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8D55C548-C220-5175-E6AE-C4BC4F7FF04B}"/>
              </a:ext>
            </a:extLst>
          </p:cNvPr>
          <p:cNvGrpSpPr/>
          <p:nvPr/>
        </p:nvGrpSpPr>
        <p:grpSpPr>
          <a:xfrm>
            <a:off x="4049347" y="2494741"/>
            <a:ext cx="1013405" cy="4352048"/>
            <a:chOff x="4049347" y="2351861"/>
            <a:chExt cx="1013405" cy="435204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FD0C16-E6B4-D248-8FD1-8F444A08B01A}"/>
                </a:ext>
              </a:extLst>
            </p:cNvPr>
            <p:cNvGrpSpPr/>
            <p:nvPr/>
          </p:nvGrpSpPr>
          <p:grpSpPr>
            <a:xfrm>
              <a:off x="4049347" y="2351861"/>
              <a:ext cx="1003757" cy="4010776"/>
              <a:chOff x="3848538" y="1524029"/>
              <a:chExt cx="1144974" cy="45750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D471528-1AA5-E36C-DA09-EE715D389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8712" y="1524029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32" name="그림 31" descr="예술, 그림이(가) 표시된 사진&#10;&#10;자동 생성된 설명">
                <a:extLst>
                  <a:ext uri="{FF2B5EF4-FFF2-40B4-BE49-F238E27FC236}">
                    <a16:creationId xmlns:a16="http://schemas.microsoft.com/office/drawing/2014/main" id="{FB50FAF2-0EB1-ECB4-1BB2-68BDB50F9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539" y="4966582"/>
                <a:ext cx="1144800" cy="1132491"/>
              </a:xfrm>
              <a:prstGeom prst="rect">
                <a:avLst/>
              </a:prstGeom>
            </p:spPr>
          </p:pic>
          <p:pic>
            <p:nvPicPr>
              <p:cNvPr id="33" name="그림 32" descr="그린이(가) 표시된 사진&#10;&#10;자동 생성된 설명">
                <a:extLst>
                  <a:ext uri="{FF2B5EF4-FFF2-40B4-BE49-F238E27FC236}">
                    <a16:creationId xmlns:a16="http://schemas.microsoft.com/office/drawing/2014/main" id="{CC23F6DE-A489-73FF-B50C-770D13D98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8712" y="2696434"/>
                <a:ext cx="1144800" cy="1095026"/>
              </a:xfrm>
              <a:prstGeom prst="rect">
                <a:avLst/>
              </a:prstGeom>
            </p:spPr>
          </p:pic>
          <p:pic>
            <p:nvPicPr>
              <p:cNvPr id="34" name="그림 33" descr="예술, 다채로움, 프랙탈 아트이(가) 표시된 사진&#10;&#10;자동 생성된 설명">
                <a:extLst>
                  <a:ext uri="{FF2B5EF4-FFF2-40B4-BE49-F238E27FC236}">
                    <a16:creationId xmlns:a16="http://schemas.microsoft.com/office/drawing/2014/main" id="{D7CA5002-2217-2B6D-93D7-8EAE2A227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8538" y="3819065"/>
                <a:ext cx="1144800" cy="1119913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2A2805-44E5-C5C6-4AF7-B869E54B4BF4}"/>
                </a:ext>
              </a:extLst>
            </p:cNvPr>
            <p:cNvSpPr txBox="1"/>
            <p:nvPr/>
          </p:nvSpPr>
          <p:spPr>
            <a:xfrm>
              <a:off x="4107395" y="6396132"/>
              <a:ext cx="955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Conv1~2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1DEE3F-D056-CCDF-F7E6-76FC2E89C2D0}"/>
              </a:ext>
            </a:extLst>
          </p:cNvPr>
          <p:cNvGrpSpPr/>
          <p:nvPr/>
        </p:nvGrpSpPr>
        <p:grpSpPr>
          <a:xfrm>
            <a:off x="5355521" y="2474956"/>
            <a:ext cx="1040851" cy="4386121"/>
            <a:chOff x="5641279" y="2317788"/>
            <a:chExt cx="1040851" cy="438612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397AD4-6C73-49CE-155C-5A028EDD3762}"/>
                </a:ext>
              </a:extLst>
            </p:cNvPr>
            <p:cNvGrpSpPr/>
            <p:nvPr/>
          </p:nvGrpSpPr>
          <p:grpSpPr>
            <a:xfrm>
              <a:off x="5641279" y="2317788"/>
              <a:ext cx="1010926" cy="4066858"/>
              <a:chOff x="5440469" y="1519644"/>
              <a:chExt cx="1153151" cy="4639016"/>
            </a:xfrm>
          </p:grpSpPr>
          <p:pic>
            <p:nvPicPr>
              <p:cNvPr id="37" name="그림 36" descr="그림, 아동 미술, 예술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968CF58E-C5E7-B1F3-8913-E8EA024CD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4298" y="2680788"/>
                <a:ext cx="1144800" cy="1132358"/>
              </a:xfrm>
              <a:prstGeom prst="rect">
                <a:avLst/>
              </a:prstGeom>
            </p:spPr>
          </p:pic>
          <p:pic>
            <p:nvPicPr>
              <p:cNvPr id="38" name="그림 37" descr="패턴, 패브릭이(가) 표시된 사진&#10;&#10;자동 생성된 설명">
                <a:extLst>
                  <a:ext uri="{FF2B5EF4-FFF2-40B4-BE49-F238E27FC236}">
                    <a16:creationId xmlns:a16="http://schemas.microsoft.com/office/drawing/2014/main" id="{972A3CB0-CC7D-4AEA-EAA2-B70CF781C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5615" y="1519644"/>
                <a:ext cx="1144800" cy="1132357"/>
              </a:xfrm>
              <a:prstGeom prst="rect">
                <a:avLst/>
              </a:prstGeom>
            </p:spPr>
          </p:pic>
          <p:pic>
            <p:nvPicPr>
              <p:cNvPr id="39" name="그림 38" descr="예술, 그림, 아동 미술이(가) 표시된 사진&#10;&#10;자동 생성된 설명">
                <a:extLst>
                  <a:ext uri="{FF2B5EF4-FFF2-40B4-BE49-F238E27FC236}">
                    <a16:creationId xmlns:a16="http://schemas.microsoft.com/office/drawing/2014/main" id="{7E41F711-990E-E4AA-4FFE-4CD09028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820" y="5013860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40" name="그림 39" descr="그린, 식물이(가) 표시된 사진&#10;&#10;자동 생성된 설명">
                <a:extLst>
                  <a:ext uri="{FF2B5EF4-FFF2-40B4-BE49-F238E27FC236}">
                    <a16:creationId xmlns:a16="http://schemas.microsoft.com/office/drawing/2014/main" id="{B524C39C-3B38-09AF-0B7D-4A415D901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0469" y="3841103"/>
                <a:ext cx="1144800" cy="114480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87ABF4-68AC-61A3-F9C9-39EB7C029010}"/>
                </a:ext>
              </a:extLst>
            </p:cNvPr>
            <p:cNvSpPr txBox="1"/>
            <p:nvPr/>
          </p:nvSpPr>
          <p:spPr>
            <a:xfrm>
              <a:off x="5726773" y="6396132"/>
              <a:ext cx="955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Conv3~4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E5052D-B2C8-55FE-6273-59C96E8EA907}"/>
              </a:ext>
            </a:extLst>
          </p:cNvPr>
          <p:cNvGrpSpPr/>
          <p:nvPr/>
        </p:nvGrpSpPr>
        <p:grpSpPr>
          <a:xfrm>
            <a:off x="6669175" y="2472788"/>
            <a:ext cx="1026158" cy="4388289"/>
            <a:chOff x="7240693" y="2329908"/>
            <a:chExt cx="1026158" cy="438828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55D5457-E4DE-57A6-4D97-80332C06F238}"/>
                </a:ext>
              </a:extLst>
            </p:cNvPr>
            <p:cNvGrpSpPr/>
            <p:nvPr/>
          </p:nvGrpSpPr>
          <p:grpSpPr>
            <a:xfrm>
              <a:off x="7240693" y="2329908"/>
              <a:ext cx="1026158" cy="4063978"/>
              <a:chOff x="7039884" y="1519643"/>
              <a:chExt cx="1170526" cy="4635731"/>
            </a:xfrm>
          </p:grpSpPr>
          <p:pic>
            <p:nvPicPr>
              <p:cNvPr id="43" name="그림 42" descr="다채로움, 그린, 예술이(가) 표시된 사진&#10;&#10;자동 생성된 설명">
                <a:extLst>
                  <a:ext uri="{FF2B5EF4-FFF2-40B4-BE49-F238E27FC236}">
                    <a16:creationId xmlns:a16="http://schemas.microsoft.com/office/drawing/2014/main" id="{310A685F-7A81-AB04-074F-6F2A67636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2518" y="1519643"/>
                <a:ext cx="1157663" cy="1144800"/>
              </a:xfrm>
              <a:prstGeom prst="rect">
                <a:avLst/>
              </a:prstGeom>
            </p:spPr>
          </p:pic>
          <p:pic>
            <p:nvPicPr>
              <p:cNvPr id="44" name="그림 43" descr="패턴, 다채로움, 예술, 프랙탈 아트이(가) 표시된 사진&#10;&#10;자동 생성된 설명">
                <a:extLst>
                  <a:ext uri="{FF2B5EF4-FFF2-40B4-BE49-F238E27FC236}">
                    <a16:creationId xmlns:a16="http://schemas.microsoft.com/office/drawing/2014/main" id="{0EB4A30E-B2E8-E5BE-7F98-26276451F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9884" y="2683888"/>
                <a:ext cx="1157520" cy="1144800"/>
              </a:xfrm>
              <a:prstGeom prst="rect">
                <a:avLst/>
              </a:prstGeom>
            </p:spPr>
          </p:pic>
          <p:pic>
            <p:nvPicPr>
              <p:cNvPr id="45" name="그림 44" descr="다채로움, 그린, 아쿠아이(가) 표시된 사진&#10;&#10;자동 생성된 설명">
                <a:extLst>
                  <a:ext uri="{FF2B5EF4-FFF2-40B4-BE49-F238E27FC236}">
                    <a16:creationId xmlns:a16="http://schemas.microsoft.com/office/drawing/2014/main" id="{1F9D5366-6ECC-8A1B-4372-D58BFF605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4386" y="3847231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46" name="그림 45" descr="다채로움, 프랙탈 아트이(가) 표시된 사진&#10;&#10;자동 생성된 설명">
                <a:extLst>
                  <a:ext uri="{FF2B5EF4-FFF2-40B4-BE49-F238E27FC236}">
                    <a16:creationId xmlns:a16="http://schemas.microsoft.com/office/drawing/2014/main" id="{67796BDB-60F1-7C80-FB8A-7F3D9C287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9884" y="5010574"/>
                <a:ext cx="1170526" cy="11448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A4EC00-F736-06FB-E836-C4E0103AB2D2}"/>
                </a:ext>
              </a:extLst>
            </p:cNvPr>
            <p:cNvSpPr txBox="1"/>
            <p:nvPr/>
          </p:nvSpPr>
          <p:spPr>
            <a:xfrm>
              <a:off x="7308867" y="6410420"/>
              <a:ext cx="955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Conv5~7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8A0B3F4-A5E8-815D-9E05-E141F78D0835}"/>
              </a:ext>
            </a:extLst>
          </p:cNvPr>
          <p:cNvGrpSpPr/>
          <p:nvPr/>
        </p:nvGrpSpPr>
        <p:grpSpPr>
          <a:xfrm>
            <a:off x="7993306" y="2461014"/>
            <a:ext cx="1019424" cy="4400063"/>
            <a:chOff x="8836280" y="2303846"/>
            <a:chExt cx="1019424" cy="440006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402CB4-11FA-FB66-7443-7E46BE85EBCF}"/>
                </a:ext>
              </a:extLst>
            </p:cNvPr>
            <p:cNvGrpSpPr/>
            <p:nvPr/>
          </p:nvGrpSpPr>
          <p:grpSpPr>
            <a:xfrm>
              <a:off x="8836280" y="2303846"/>
              <a:ext cx="1019424" cy="4085738"/>
              <a:chOff x="8635470" y="1515572"/>
              <a:chExt cx="1162845" cy="4660552"/>
            </a:xfrm>
          </p:grpSpPr>
          <p:pic>
            <p:nvPicPr>
              <p:cNvPr id="49" name="그림 48" descr="패턴, 다채로움, 그린, 사각형이(가) 표시된 사진&#10;&#10;자동 생성된 설명">
                <a:extLst>
                  <a:ext uri="{FF2B5EF4-FFF2-40B4-BE49-F238E27FC236}">
                    <a16:creationId xmlns:a16="http://schemas.microsoft.com/office/drawing/2014/main" id="{12BF8F63-60BC-6A64-AD41-31BAA18E8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9421" y="1515572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50" name="그림 49" descr="패턴, 다채로움, 그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99529006-A900-8027-2347-E3382640A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5470" y="2683888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51" name="그림 50" descr="패턴, 다채로움, 그린, 사각형이(가) 표시된 사진&#10;&#10;자동 생성된 설명">
                <a:extLst>
                  <a:ext uri="{FF2B5EF4-FFF2-40B4-BE49-F238E27FC236}">
                    <a16:creationId xmlns:a16="http://schemas.microsoft.com/office/drawing/2014/main" id="{6AC89ACA-0C52-8C19-DD20-774805DB4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36852" y="3856643"/>
                <a:ext cx="1157520" cy="1144800"/>
              </a:xfrm>
              <a:prstGeom prst="rect">
                <a:avLst/>
              </a:prstGeom>
            </p:spPr>
          </p:pic>
          <p:pic>
            <p:nvPicPr>
              <p:cNvPr id="52" name="그림 51" descr="패턴, 다채로움, 그린, 사각형이(가) 표시된 사진&#10;&#10;자동 생성된 설명">
                <a:extLst>
                  <a:ext uri="{FF2B5EF4-FFF2-40B4-BE49-F238E27FC236}">
                    <a16:creationId xmlns:a16="http://schemas.microsoft.com/office/drawing/2014/main" id="{90309859-DACA-62C5-F190-A02A98AB0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53515" y="5031324"/>
                <a:ext cx="1144800" cy="1144800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7F99F5-6EBA-2751-F53B-1D166588E090}"/>
                </a:ext>
              </a:extLst>
            </p:cNvPr>
            <p:cNvSpPr txBox="1"/>
            <p:nvPr/>
          </p:nvSpPr>
          <p:spPr>
            <a:xfrm>
              <a:off x="8837039" y="6396132"/>
              <a:ext cx="1014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Conv8~10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1FAA32E-1347-1A80-55AA-C708A931DB6E}"/>
              </a:ext>
            </a:extLst>
          </p:cNvPr>
          <p:cNvGrpSpPr/>
          <p:nvPr/>
        </p:nvGrpSpPr>
        <p:grpSpPr>
          <a:xfrm>
            <a:off x="9218674" y="2443880"/>
            <a:ext cx="1153823" cy="4402909"/>
            <a:chOff x="10361687" y="2301000"/>
            <a:chExt cx="1153823" cy="440290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E7C0921-9C1C-251C-3F34-654D1A6497EA}"/>
                </a:ext>
              </a:extLst>
            </p:cNvPr>
            <p:cNvGrpSpPr/>
            <p:nvPr/>
          </p:nvGrpSpPr>
          <p:grpSpPr>
            <a:xfrm>
              <a:off x="10424434" y="2301000"/>
              <a:ext cx="1014739" cy="4092099"/>
              <a:chOff x="10223625" y="1524358"/>
              <a:chExt cx="1157500" cy="4667808"/>
            </a:xfrm>
          </p:grpSpPr>
          <p:pic>
            <p:nvPicPr>
              <p:cNvPr id="55" name="그림 54" descr="패턴, 다채로움, 사각형, 그린이(가) 표시된 사진&#10;&#10;자동 생성된 설명">
                <a:extLst>
                  <a:ext uri="{FF2B5EF4-FFF2-40B4-BE49-F238E27FC236}">
                    <a16:creationId xmlns:a16="http://schemas.microsoft.com/office/drawing/2014/main" id="{E0D231A5-AEBA-D232-A9FA-D40833E31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36325" y="1524358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56" name="그림 55" descr="다채로움, 스크린샷, 패턴, 사각형이(가) 표시된 사진&#10;&#10;자동 생성된 설명">
                <a:extLst>
                  <a:ext uri="{FF2B5EF4-FFF2-40B4-BE49-F238E27FC236}">
                    <a16:creationId xmlns:a16="http://schemas.microsoft.com/office/drawing/2014/main" id="{52115877-7F88-0E55-6703-E313D9A55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36325" y="2696077"/>
                <a:ext cx="1132080" cy="1144800"/>
              </a:xfrm>
              <a:prstGeom prst="rect">
                <a:avLst/>
              </a:prstGeom>
            </p:spPr>
          </p:pic>
          <p:pic>
            <p:nvPicPr>
              <p:cNvPr id="57" name="그림 56" descr="패턴, 다채로움, 스크린샷, 사각형이(가) 표시된 사진&#10;&#10;자동 생성된 설명">
                <a:extLst>
                  <a:ext uri="{FF2B5EF4-FFF2-40B4-BE49-F238E27FC236}">
                    <a16:creationId xmlns:a16="http://schemas.microsoft.com/office/drawing/2014/main" id="{504C48DD-B260-4C27-84E9-1004C031A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23625" y="5047366"/>
                <a:ext cx="1144800" cy="1144800"/>
              </a:xfrm>
              <a:prstGeom prst="rect">
                <a:avLst/>
              </a:prstGeom>
            </p:spPr>
          </p:pic>
          <p:pic>
            <p:nvPicPr>
              <p:cNvPr id="58" name="그림 57" descr="패턴, 패브릭, 의류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6C3C0200-7686-5088-20A7-53E51CD80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29801" y="3863904"/>
                <a:ext cx="1144800" cy="1157663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62C26C-BF2B-67A8-049D-FEDB31DC5C41}"/>
                </a:ext>
              </a:extLst>
            </p:cNvPr>
            <p:cNvSpPr txBox="1"/>
            <p:nvPr/>
          </p:nvSpPr>
          <p:spPr>
            <a:xfrm>
              <a:off x="10361687" y="6396132"/>
              <a:ext cx="1153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Conv11~13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32" name="Google Shape;146;p24">
            <a:extLst>
              <a:ext uri="{FF2B5EF4-FFF2-40B4-BE49-F238E27FC236}">
                <a16:creationId xmlns:a16="http://schemas.microsoft.com/office/drawing/2014/main" id="{5D0D7083-6924-C3B2-966C-8AA5FC863C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9945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A8C446C8-5392-43F9-4137-5FA87274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E6136638-9D2E-337E-AB16-3FE9A80644DF}"/>
              </a:ext>
            </a:extLst>
          </p:cNvPr>
          <p:cNvGrpSpPr/>
          <p:nvPr/>
        </p:nvGrpSpPr>
        <p:grpSpPr>
          <a:xfrm>
            <a:off x="5344102" y="2396264"/>
            <a:ext cx="1185580" cy="4525390"/>
            <a:chOff x="4943001" y="2368144"/>
            <a:chExt cx="1185580" cy="4525390"/>
          </a:xfrm>
        </p:grpSpPr>
        <p:pic>
          <p:nvPicPr>
            <p:cNvPr id="162" name="그림 161" descr="다채로움, 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24B5656D-1668-0F33-20C8-9B6A93BE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3001" y="3438980"/>
              <a:ext cx="1051692" cy="1029075"/>
            </a:xfrm>
            <a:prstGeom prst="rect">
              <a:avLst/>
            </a:prstGeom>
          </p:spPr>
        </p:pic>
        <p:pic>
          <p:nvPicPr>
            <p:cNvPr id="163" name="그림 162" descr="다채로움, 우주, 자연이(가) 표시된 사진&#10;&#10;자동 생성된 설명">
              <a:extLst>
                <a:ext uri="{FF2B5EF4-FFF2-40B4-BE49-F238E27FC236}">
                  <a16:creationId xmlns:a16="http://schemas.microsoft.com/office/drawing/2014/main" id="{F45D520C-372A-769F-63EA-596A49CD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7716" y="2368144"/>
              <a:ext cx="1051692" cy="1051692"/>
            </a:xfrm>
            <a:prstGeom prst="rect">
              <a:avLst/>
            </a:prstGeom>
          </p:spPr>
        </p:pic>
        <p:pic>
          <p:nvPicPr>
            <p:cNvPr id="164" name="그림 163" descr="다채로움, 프랙탈 아트, 예술이(가) 표시된 사진&#10;&#10;자동 생성된 설명">
              <a:extLst>
                <a:ext uri="{FF2B5EF4-FFF2-40B4-BE49-F238E27FC236}">
                  <a16:creationId xmlns:a16="http://schemas.microsoft.com/office/drawing/2014/main" id="{2807B56A-8E46-ACA6-44A8-661D9946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968" y="5572281"/>
              <a:ext cx="1029075" cy="1029075"/>
            </a:xfrm>
            <a:prstGeom prst="rect">
              <a:avLst/>
            </a:prstGeom>
          </p:spPr>
        </p:pic>
        <p:pic>
          <p:nvPicPr>
            <p:cNvPr id="165" name="그림 164" descr="다채로움, 그린이(가) 표시된 사진&#10;&#10;자동 생성된 설명">
              <a:extLst>
                <a:ext uri="{FF2B5EF4-FFF2-40B4-BE49-F238E27FC236}">
                  <a16:creationId xmlns:a16="http://schemas.microsoft.com/office/drawing/2014/main" id="{79C3FB1D-A801-03D5-7A2B-EE6D0F9F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3861" y="4492976"/>
              <a:ext cx="1040383" cy="1040384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D3BA70F-2C86-B927-B2ED-6D24917F7263}"/>
                </a:ext>
              </a:extLst>
            </p:cNvPr>
            <p:cNvSpPr txBox="1"/>
            <p:nvPr/>
          </p:nvSpPr>
          <p:spPr>
            <a:xfrm>
              <a:off x="5158218" y="6585757"/>
              <a:ext cx="970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Conv2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67A19482-04D7-A540-D24E-D03BBE0948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8"/>
            <a:ext cx="11096400" cy="153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Convolution Layer </a:t>
            </a:r>
            <a:r>
              <a:rPr lang="ko-KR" altLang="en-US" sz="1600" dirty="0"/>
              <a:t>및 </a:t>
            </a:r>
            <a:r>
              <a:rPr lang="en-US" altLang="ko-KR" sz="1600" dirty="0"/>
              <a:t>Block</a:t>
            </a:r>
            <a:r>
              <a:rPr lang="ko-KR" altLang="en-US" sz="1600" dirty="0"/>
              <a:t> 별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 추출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Model : ResNet18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DC6B81-B2D3-5E9C-0981-2F9570EAB2F9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A44AB78-30DF-0150-B661-884F00A68141}"/>
              </a:ext>
            </a:extLst>
          </p:cNvPr>
          <p:cNvGrpSpPr/>
          <p:nvPr/>
        </p:nvGrpSpPr>
        <p:grpSpPr>
          <a:xfrm>
            <a:off x="6659482" y="2382625"/>
            <a:ext cx="1174048" cy="4516677"/>
            <a:chOff x="6546233" y="2378619"/>
            <a:chExt cx="1174048" cy="4516677"/>
          </a:xfrm>
        </p:grpSpPr>
        <p:pic>
          <p:nvPicPr>
            <p:cNvPr id="157" name="그림 156" descr="다채로움, 패턴, 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CBFA8191-44F3-6765-0957-EB05DA320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6233" y="2378619"/>
              <a:ext cx="1040384" cy="1040384"/>
            </a:xfrm>
            <a:prstGeom prst="rect">
              <a:avLst/>
            </a:prstGeom>
          </p:spPr>
        </p:pic>
        <p:pic>
          <p:nvPicPr>
            <p:cNvPr id="166" name="그림 165" descr="다채로움, 스크린샷, 패턴, 픽셀이(가) 표시된 사진&#10;&#10;자동 생성된 설명">
              <a:extLst>
                <a:ext uri="{FF2B5EF4-FFF2-40B4-BE49-F238E27FC236}">
                  <a16:creationId xmlns:a16="http://schemas.microsoft.com/office/drawing/2014/main" id="{64A8D042-C5B8-EEC1-AB35-83D82331E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7889" y="3445330"/>
              <a:ext cx="1050220" cy="1017767"/>
            </a:xfrm>
            <a:prstGeom prst="rect">
              <a:avLst/>
            </a:prstGeom>
          </p:spPr>
        </p:pic>
        <p:pic>
          <p:nvPicPr>
            <p:cNvPr id="167" name="그림 166" descr="다채로움, 패턴, 보라색, 스크린샷이(가) 표시된 사진&#10;&#10;자동 생성된 설명">
              <a:extLst>
                <a:ext uri="{FF2B5EF4-FFF2-40B4-BE49-F238E27FC236}">
                  <a16:creationId xmlns:a16="http://schemas.microsoft.com/office/drawing/2014/main" id="{70E5506A-FD6E-F4CA-8C30-59F4CA64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6235" y="4480624"/>
              <a:ext cx="1050218" cy="1029075"/>
            </a:xfrm>
            <a:prstGeom prst="rect">
              <a:avLst/>
            </a:prstGeom>
          </p:spPr>
        </p:pic>
        <p:pic>
          <p:nvPicPr>
            <p:cNvPr id="168" name="그림 167" descr="다채로움, 패턴, 스크린샷, 사각형이(가) 표시된 사진&#10;&#10;자동 생성된 설명">
              <a:extLst>
                <a:ext uri="{FF2B5EF4-FFF2-40B4-BE49-F238E27FC236}">
                  <a16:creationId xmlns:a16="http://schemas.microsoft.com/office/drawing/2014/main" id="{8E4CF93A-3194-ECD9-D9BC-7D879314D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6234" y="5542906"/>
              <a:ext cx="1050218" cy="1051692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C486CE-CB7C-37F6-DD12-5015C8610F51}"/>
                </a:ext>
              </a:extLst>
            </p:cNvPr>
            <p:cNvSpPr txBox="1"/>
            <p:nvPr/>
          </p:nvSpPr>
          <p:spPr>
            <a:xfrm>
              <a:off x="6749918" y="6587519"/>
              <a:ext cx="970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Conv3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8383E46-A49B-E4E1-F7A2-0872624B00FD}"/>
              </a:ext>
            </a:extLst>
          </p:cNvPr>
          <p:cNvGrpSpPr/>
          <p:nvPr/>
        </p:nvGrpSpPr>
        <p:grpSpPr>
          <a:xfrm>
            <a:off x="9289107" y="2378169"/>
            <a:ext cx="1396007" cy="4514310"/>
            <a:chOff x="9761107" y="2368460"/>
            <a:chExt cx="1396007" cy="4514310"/>
          </a:xfrm>
        </p:grpSpPr>
        <p:pic>
          <p:nvPicPr>
            <p:cNvPr id="172" name="그림 171" descr="다채로움, 스크린샷, 보라색, 라일락이(가) 표시된 사진&#10;&#10;자동 생성된 설명">
              <a:extLst>
                <a:ext uri="{FF2B5EF4-FFF2-40B4-BE49-F238E27FC236}">
                  <a16:creationId xmlns:a16="http://schemas.microsoft.com/office/drawing/2014/main" id="{887BB256-8CCD-4EA0-36C3-B2FE604F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65117" y="2368460"/>
              <a:ext cx="1051409" cy="1051409"/>
            </a:xfrm>
            <a:prstGeom prst="rect">
              <a:avLst/>
            </a:prstGeom>
          </p:spPr>
        </p:pic>
        <p:pic>
          <p:nvPicPr>
            <p:cNvPr id="173" name="그림 172" descr="다채로움, 보라색, 스크린샷, 라일락이(가) 표시된 사진&#10;&#10;자동 생성된 설명">
              <a:extLst>
                <a:ext uri="{FF2B5EF4-FFF2-40B4-BE49-F238E27FC236}">
                  <a16:creationId xmlns:a16="http://schemas.microsoft.com/office/drawing/2014/main" id="{AA2C93E4-E6A7-DDEF-A6D3-DF5FE4EB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61108" y="3438980"/>
              <a:ext cx="1051409" cy="1017767"/>
            </a:xfrm>
            <a:prstGeom prst="rect">
              <a:avLst/>
            </a:prstGeom>
          </p:spPr>
        </p:pic>
        <p:pic>
          <p:nvPicPr>
            <p:cNvPr id="174" name="그림 173" descr="다채로움, 패턴, 스크린샷, 사각형이(가) 표시된 사진&#10;&#10;자동 생성된 설명">
              <a:extLst>
                <a:ext uri="{FF2B5EF4-FFF2-40B4-BE49-F238E27FC236}">
                  <a16:creationId xmlns:a16="http://schemas.microsoft.com/office/drawing/2014/main" id="{4663FFFB-F461-908C-3FC7-A547583E9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61107" y="4471718"/>
              <a:ext cx="1050219" cy="1017767"/>
            </a:xfrm>
            <a:prstGeom prst="rect">
              <a:avLst/>
            </a:prstGeom>
          </p:spPr>
        </p:pic>
        <p:pic>
          <p:nvPicPr>
            <p:cNvPr id="175" name="그림 174" descr="다채로움, 보라색, 스크린샷, 라일락이(가) 표시된 사진&#10;&#10;자동 생성된 설명">
              <a:extLst>
                <a:ext uri="{FF2B5EF4-FFF2-40B4-BE49-F238E27FC236}">
                  <a16:creationId xmlns:a16="http://schemas.microsoft.com/office/drawing/2014/main" id="{C17C6D88-75B1-D514-70F0-0235A65F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65222" y="5518743"/>
              <a:ext cx="1057707" cy="1057707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44811BE-00C9-CEF3-F9A4-23E6826A40FF}"/>
                </a:ext>
              </a:extLst>
            </p:cNvPr>
            <p:cNvSpPr txBox="1"/>
            <p:nvPr/>
          </p:nvSpPr>
          <p:spPr>
            <a:xfrm>
              <a:off x="9985168" y="6574993"/>
              <a:ext cx="1171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Conv5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15981A6-D52A-01C6-0FC6-23E9BAC812FB}"/>
              </a:ext>
            </a:extLst>
          </p:cNvPr>
          <p:cNvGrpSpPr/>
          <p:nvPr/>
        </p:nvGrpSpPr>
        <p:grpSpPr>
          <a:xfrm>
            <a:off x="4066505" y="2400745"/>
            <a:ext cx="1180311" cy="4512548"/>
            <a:chOff x="3350814" y="2380986"/>
            <a:chExt cx="1180311" cy="4512548"/>
          </a:xfrm>
        </p:grpSpPr>
        <p:pic>
          <p:nvPicPr>
            <p:cNvPr id="158" name="그림 157" descr="다채로움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57D08645-07B7-54C5-8351-89B9AAA7F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50814" y="2380986"/>
              <a:ext cx="1040384" cy="1040384"/>
            </a:xfrm>
            <a:prstGeom prst="rect">
              <a:avLst/>
            </a:prstGeom>
          </p:spPr>
        </p:pic>
        <p:pic>
          <p:nvPicPr>
            <p:cNvPr id="160" name="그림 159" descr="다채로움, 스크린샷, 그린이(가) 표시된 사진&#10;&#10;자동 생성된 설명">
              <a:extLst>
                <a:ext uri="{FF2B5EF4-FFF2-40B4-BE49-F238E27FC236}">
                  <a16:creationId xmlns:a16="http://schemas.microsoft.com/office/drawing/2014/main" id="{81E50CEB-71BB-65E9-C48E-6B330382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50814" y="4503208"/>
              <a:ext cx="1040384" cy="1040384"/>
            </a:xfrm>
            <a:prstGeom prst="rect">
              <a:avLst/>
            </a:prstGeom>
          </p:spPr>
        </p:pic>
        <p:pic>
          <p:nvPicPr>
            <p:cNvPr id="161" name="그림 160" descr="다채로움, 예술, 패턴, 스크린샷이(가) 표시된 사진&#10;&#10;자동 생성된 설명">
              <a:extLst>
                <a:ext uri="{FF2B5EF4-FFF2-40B4-BE49-F238E27FC236}">
                  <a16:creationId xmlns:a16="http://schemas.microsoft.com/office/drawing/2014/main" id="{67115569-60A8-F0E3-1040-FD0E308D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50814" y="5575664"/>
              <a:ext cx="1040384" cy="1040384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C662262-E269-48BE-5417-B0A4CA5D0BA8}"/>
                </a:ext>
              </a:extLst>
            </p:cNvPr>
            <p:cNvSpPr txBox="1"/>
            <p:nvPr/>
          </p:nvSpPr>
          <p:spPr>
            <a:xfrm>
              <a:off x="3560762" y="6585757"/>
              <a:ext cx="970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Conv1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pic>
          <p:nvPicPr>
            <p:cNvPr id="181" name="그림 180" descr="예술, 다채로움, 스크린샷, 패턴이(가) 표시된 사진&#10;&#10;자동 생성된 설명">
              <a:extLst>
                <a:ext uri="{FF2B5EF4-FFF2-40B4-BE49-F238E27FC236}">
                  <a16:creationId xmlns:a16="http://schemas.microsoft.com/office/drawing/2014/main" id="{D88513F6-0CD8-7533-46CE-EA95756D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53667" y="3447968"/>
              <a:ext cx="1037843" cy="1037843"/>
            </a:xfrm>
            <a:prstGeom prst="rect">
              <a:avLst/>
            </a:prstGeom>
          </p:spPr>
        </p:pic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2E12A83-007F-C38C-BA7D-1594C13455FC}"/>
              </a:ext>
            </a:extLst>
          </p:cNvPr>
          <p:cNvGrpSpPr/>
          <p:nvPr/>
        </p:nvGrpSpPr>
        <p:grpSpPr>
          <a:xfrm>
            <a:off x="7984857" y="2386754"/>
            <a:ext cx="1184722" cy="4526836"/>
            <a:chOff x="8155835" y="2368460"/>
            <a:chExt cx="1184722" cy="4526836"/>
          </a:xfrm>
        </p:grpSpPr>
        <p:pic>
          <p:nvPicPr>
            <p:cNvPr id="169" name="그림 168" descr="다채로움, 보라색, 스크린샷, 바이올렛색이(가) 표시된 사진&#10;&#10;자동 생성된 설명">
              <a:extLst>
                <a:ext uri="{FF2B5EF4-FFF2-40B4-BE49-F238E27FC236}">
                  <a16:creationId xmlns:a16="http://schemas.microsoft.com/office/drawing/2014/main" id="{E55916D0-705A-CED5-5EF9-85F857735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155835" y="2368460"/>
              <a:ext cx="1051409" cy="1051409"/>
            </a:xfrm>
            <a:prstGeom prst="rect">
              <a:avLst/>
            </a:prstGeom>
          </p:spPr>
        </p:pic>
        <p:pic>
          <p:nvPicPr>
            <p:cNvPr id="170" name="그림 169" descr="패턴, 다채로움, 스크린샷, 라일락이(가) 표시된 사진&#10;&#10;자동 생성된 설명">
              <a:extLst>
                <a:ext uri="{FF2B5EF4-FFF2-40B4-BE49-F238E27FC236}">
                  <a16:creationId xmlns:a16="http://schemas.microsoft.com/office/drawing/2014/main" id="{DF26A2A8-4C33-8094-DA71-5B7264CE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61548" y="3426454"/>
              <a:ext cx="1046322" cy="1029075"/>
            </a:xfrm>
            <a:prstGeom prst="rect">
              <a:avLst/>
            </a:prstGeom>
          </p:spPr>
        </p:pic>
        <p:pic>
          <p:nvPicPr>
            <p:cNvPr id="171" name="그림 170" descr="다채로움, 패턴, 스크린샷, 라일락이(가) 표시된 사진&#10;&#10;자동 생성된 설명">
              <a:extLst>
                <a:ext uri="{FF2B5EF4-FFF2-40B4-BE49-F238E27FC236}">
                  <a16:creationId xmlns:a16="http://schemas.microsoft.com/office/drawing/2014/main" id="{D9BBE98D-A801-F4C5-3F82-E59679E25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74248" y="5532784"/>
              <a:ext cx="1057708" cy="107856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26C9F6-3050-396B-14AF-E06DDD796E31}"/>
                </a:ext>
              </a:extLst>
            </p:cNvPr>
            <p:cNvSpPr txBox="1"/>
            <p:nvPr/>
          </p:nvSpPr>
          <p:spPr>
            <a:xfrm>
              <a:off x="8370194" y="6587519"/>
              <a:ext cx="970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+mn-ea"/>
                  <a:ea typeface="+mn-ea"/>
                </a:rPr>
                <a:t>Conv4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pic>
          <p:nvPicPr>
            <p:cNvPr id="182" name="그림 181" descr="패턴, 다채로움, 라일락, 사각형이(가) 표시된 사진&#10;&#10;자동 생성된 설명">
              <a:extLst>
                <a:ext uri="{FF2B5EF4-FFF2-40B4-BE49-F238E27FC236}">
                  <a16:creationId xmlns:a16="http://schemas.microsoft.com/office/drawing/2014/main" id="{FACC581C-367D-7BFE-F626-5B551E01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58806" y="4467924"/>
              <a:ext cx="1046322" cy="1040384"/>
            </a:xfrm>
            <a:prstGeom prst="rect">
              <a:avLst/>
            </a:prstGeom>
          </p:spPr>
        </p:pic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DFFF7104-38D8-0712-043E-1EAD27111DA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08040" y="3764666"/>
            <a:ext cx="1354906" cy="1420046"/>
          </a:xfrm>
          <a:prstGeom prst="rect">
            <a:avLst/>
          </a:prstGeom>
        </p:spPr>
      </p:pic>
      <p:sp>
        <p:nvSpPr>
          <p:cNvPr id="227" name="Google Shape;146;p24">
            <a:extLst>
              <a:ext uri="{FF2B5EF4-FFF2-40B4-BE49-F238E27FC236}">
                <a16:creationId xmlns:a16="http://schemas.microsoft.com/office/drawing/2014/main" id="{45E5DAEB-B0E1-4FCC-674B-524221B2DF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176869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D0D2B3F5-07F0-2661-D99C-EBBC296F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73EACD9E-0353-CED7-75B6-D10044680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Pooling Layer</a:t>
            </a:r>
            <a:br>
              <a:rPr lang="en-US" altLang="ko-KR" sz="1600" dirty="0"/>
            </a:br>
            <a:r>
              <a:rPr lang="en-US" altLang="ko-KR" sz="1600" dirty="0"/>
              <a:t>Feature map </a:t>
            </a:r>
            <a:r>
              <a:rPr lang="ko-KR" altLang="en-US" sz="1600" dirty="0"/>
              <a:t>의 차원을 </a:t>
            </a:r>
            <a:r>
              <a:rPr lang="en-US" altLang="ko-KR" sz="1600" dirty="0"/>
              <a:t>down sampling</a:t>
            </a:r>
            <a:r>
              <a:rPr lang="ko-KR" altLang="en-US" sz="1600" dirty="0"/>
              <a:t>함으로써 </a:t>
            </a:r>
            <a:r>
              <a:rPr lang="ko-KR" altLang="en-US" sz="1600" dirty="0" err="1"/>
              <a:t>연산량을</a:t>
            </a:r>
            <a:r>
              <a:rPr lang="ko-KR" altLang="en-US" sz="1600" dirty="0"/>
              <a:t> 감소시킴</a:t>
            </a:r>
            <a:br>
              <a:rPr lang="en-US" altLang="ko-KR" sz="1600" dirty="0"/>
            </a:br>
            <a:r>
              <a:rPr lang="ko-KR" altLang="en-US" sz="1600" dirty="0"/>
              <a:t>데이터의 공간적인 특성은 유지하며 이미지 크기를 줄임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1AA23B-A4C6-220C-F2AE-7F67B74D1497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도표, 스케치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E0AF73D-CFE2-87DF-6C05-98A3C633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1" y="1747879"/>
            <a:ext cx="2531982" cy="2028044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9381BAE-492B-DEB2-BDC8-EB6D068F1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3832984"/>
            <a:ext cx="3521074" cy="2722480"/>
          </a:xfrm>
          <a:prstGeom prst="rect">
            <a:avLst/>
          </a:prstGeom>
        </p:spPr>
      </p:pic>
      <p:sp>
        <p:nvSpPr>
          <p:cNvPr id="8" name="Google Shape;147;p24">
            <a:extLst>
              <a:ext uri="{FF2B5EF4-FFF2-40B4-BE49-F238E27FC236}">
                <a16:creationId xmlns:a16="http://schemas.microsoft.com/office/drawing/2014/main" id="{918027CE-53B9-FDF2-FA2F-02915C2F7BBF}"/>
              </a:ext>
            </a:extLst>
          </p:cNvPr>
          <p:cNvSpPr txBox="1">
            <a:spLocks/>
          </p:cNvSpPr>
          <p:nvPr/>
        </p:nvSpPr>
        <p:spPr>
          <a:xfrm>
            <a:off x="799975" y="3450569"/>
            <a:ext cx="4729288" cy="19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대표적인 </a:t>
            </a:r>
            <a:r>
              <a:rPr lang="en-US" altLang="ko-KR" sz="1600" dirty="0"/>
              <a:t>2</a:t>
            </a:r>
            <a:r>
              <a:rPr lang="ko-KR" altLang="en-US" sz="1600" dirty="0"/>
              <a:t>가지 </a:t>
            </a:r>
            <a:r>
              <a:rPr lang="en-US" altLang="ko-KR" sz="1600" dirty="0"/>
              <a:t>Pooling </a:t>
            </a:r>
            <a:r>
              <a:rPr lang="ko-KR" altLang="en-US" sz="1600" dirty="0"/>
              <a:t>방법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Max Pooling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Average Pooling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1" name="Google Shape;146;p24">
            <a:extLst>
              <a:ext uri="{FF2B5EF4-FFF2-40B4-BE49-F238E27FC236}">
                <a16:creationId xmlns:a16="http://schemas.microsoft.com/office/drawing/2014/main" id="{554B2A21-E2D9-367F-5E33-E996469E8B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1143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F55BEEA0-81BC-1E49-B473-CE54E1A21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F40B9D14-FDEF-B7B1-D069-3AD083F36A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214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합성곱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r>
              <a:rPr lang="en-US" altLang="ko-KR" sz="18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600" dirty="0"/>
              <a:t>Fully Connected Layer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신경망의 마지막 부분에 위치</a:t>
            </a:r>
            <a:br>
              <a:rPr lang="en-US" altLang="ko-KR" sz="1600" dirty="0"/>
            </a:br>
            <a:r>
              <a:rPr lang="en-US" altLang="ko-KR" sz="1600" dirty="0"/>
              <a:t>- Convolution Layer</a:t>
            </a:r>
            <a:r>
              <a:rPr lang="ko-KR" altLang="en-US" sz="1600" dirty="0"/>
              <a:t>와 </a:t>
            </a:r>
            <a:r>
              <a:rPr lang="en-US" altLang="ko-KR" sz="1600" dirty="0"/>
              <a:t>Pooling Layer</a:t>
            </a:r>
            <a:r>
              <a:rPr lang="ko-KR" altLang="en-US" sz="1600" dirty="0"/>
              <a:t>을 통해 추출된 특징들을 사용하여 최종적인 분류를 수행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22ED5D-B6B8-CF95-D477-84914D843BE5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4A680F9-0555-CFA6-7B18-0B145B3D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75" y="3411338"/>
            <a:ext cx="5816599" cy="2908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329CBF-54CE-FA14-5746-6FD67340A208}"/>
              </a:ext>
            </a:extLst>
          </p:cNvPr>
          <p:cNvSpPr/>
          <p:nvPr/>
        </p:nvSpPr>
        <p:spPr>
          <a:xfrm>
            <a:off x="5414373" y="3455423"/>
            <a:ext cx="1315040" cy="187890"/>
          </a:xfrm>
          <a:prstGeom prst="rect">
            <a:avLst/>
          </a:prstGeom>
          <a:solidFill>
            <a:srgbClr val="E8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D563DBF5-8D61-2618-C7CC-52AE94978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8920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E91E2CAB-A497-8835-C73F-917EF3FB6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9D2A0669-A9A8-18BF-26E0-98BF38471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204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드롭아웃</a:t>
            </a:r>
            <a:r>
              <a:rPr lang="en-US" altLang="ko-KR" sz="1800" dirty="0">
                <a:solidFill>
                  <a:schemeClr val="dk1"/>
                </a:solidFill>
              </a:rPr>
              <a:t>(Dropout)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과대적합을 방지하기 위하여 신경망 훈련 과정에서 무작위로 일부 뉴런을 제외하는 기법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 err="1"/>
              <a:t>하이퍼파라미터</a:t>
            </a:r>
            <a:r>
              <a:rPr lang="ko-KR" altLang="en-US" sz="1600" dirty="0"/>
              <a:t> 설정으로 </a:t>
            </a:r>
            <a:r>
              <a:rPr lang="en-US" altLang="ko-KR" sz="1600" dirty="0"/>
              <a:t>Dropout</a:t>
            </a:r>
            <a:r>
              <a:rPr lang="ko-KR" altLang="en-US" sz="1600" dirty="0"/>
              <a:t> 비율 설정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훈련 단계에서만 적용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1E7C17-3FDB-9205-94C7-380A725E2402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C1294D35-CB84-ED0C-2E08-DC0CF96F9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10.3</a:t>
            </a:r>
            <a:r>
              <a:rPr lang="ko-KR" altLang="en-US" sz="3600" dirty="0"/>
              <a:t> 성능 향상을 위한 딥러닝 알고리즘 </a:t>
            </a:r>
            <a:endParaRPr sz="3600" dirty="0"/>
          </a:p>
        </p:txBody>
      </p:sp>
      <p:pic>
        <p:nvPicPr>
          <p:cNvPr id="3" name="그림 2" descr="스케치, 원, 도표, 화이트이(가) 표시된 사진&#10;&#10;자동 생성된 설명">
            <a:extLst>
              <a:ext uri="{FF2B5EF4-FFF2-40B4-BE49-F238E27FC236}">
                <a16:creationId xmlns:a16="http://schemas.microsoft.com/office/drawing/2014/main" id="{0015A68A-14FD-8056-C3F2-B69D104A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43" y="3429000"/>
            <a:ext cx="4390057" cy="2046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4F9495-E6BD-8076-A0F2-3EF36C13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935" y="2805478"/>
            <a:ext cx="4080739" cy="3426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2E9620-C9EB-0D6C-CCC6-7C3CEAA61E48}"/>
              </a:ext>
            </a:extLst>
          </p:cNvPr>
          <p:cNvSpPr/>
          <p:nvPr/>
        </p:nvSpPr>
        <p:spPr>
          <a:xfrm>
            <a:off x="6808763" y="4614203"/>
            <a:ext cx="3488176" cy="10410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876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3;p94">
            <a:extLst>
              <a:ext uri="{FF2B5EF4-FFF2-40B4-BE49-F238E27FC236}">
                <a16:creationId xmlns:a16="http://schemas.microsoft.com/office/drawing/2014/main" id="{2C30EB77-8E5C-A5F8-7BF4-06E90E338968}"/>
              </a:ext>
            </a:extLst>
          </p:cNvPr>
          <p:cNvSpPr txBox="1">
            <a:spLocks/>
          </p:cNvSpPr>
          <p:nvPr/>
        </p:nvSpPr>
        <p:spPr>
          <a:xfrm>
            <a:off x="3882341" y="1346710"/>
            <a:ext cx="6801092" cy="433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 indent="-2603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10</a:t>
            </a:r>
            <a:r>
              <a:rPr lang="ko-KR" altLang="en-US" dirty="0">
                <a:solidFill>
                  <a:schemeClr val="dk1"/>
                </a:solidFill>
              </a:rPr>
              <a:t> 다시 살펴보는 딥러닝 주요 개념</a:t>
            </a:r>
            <a:endParaRPr lang="en" dirty="0">
              <a:solidFill>
                <a:schemeClr val="dk1"/>
              </a:solidFill>
            </a:endParaRPr>
          </a:p>
          <a:p>
            <a:pPr marL="685800" indent="-2603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Arial"/>
              <a:buChar char="-"/>
            </a:pPr>
            <a:r>
              <a:rPr lang="en-US" altLang="ko-KR" dirty="0">
                <a:solidFill>
                  <a:schemeClr val="dk1"/>
                </a:solidFill>
              </a:rPr>
              <a:t>10.1</a:t>
            </a:r>
            <a:r>
              <a:rPr lang="ko-KR" altLang="en-US" dirty="0">
                <a:solidFill>
                  <a:schemeClr val="dk1"/>
                </a:solidFill>
              </a:rPr>
              <a:t> 인공신경망</a:t>
            </a:r>
            <a:endParaRPr lang="en-US" altLang="ko-KR" dirty="0">
              <a:solidFill>
                <a:schemeClr val="dk1"/>
              </a:solidFill>
            </a:endParaRPr>
          </a:p>
          <a:p>
            <a:pPr marL="685800" indent="-2603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Arial"/>
              <a:buChar char="-"/>
            </a:pPr>
            <a:r>
              <a:rPr lang="en-US" altLang="ko-KR" dirty="0">
                <a:solidFill>
                  <a:schemeClr val="dk1"/>
                </a:solidFill>
              </a:rPr>
              <a:t>10.2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 err="1">
                <a:solidFill>
                  <a:schemeClr val="dk1"/>
                </a:solidFill>
              </a:rPr>
              <a:t>합성곱</a:t>
            </a:r>
            <a:r>
              <a:rPr lang="ko-KR" altLang="en-US" dirty="0">
                <a:solidFill>
                  <a:schemeClr val="dk1"/>
                </a:solidFill>
              </a:rPr>
              <a:t> 신경망</a:t>
            </a:r>
            <a:r>
              <a:rPr lang="en-US" altLang="ko-KR" dirty="0">
                <a:solidFill>
                  <a:schemeClr val="dk1"/>
                </a:solidFill>
              </a:rPr>
              <a:t>(CNN)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endParaRPr lang="en-US" altLang="ko-KR" dirty="0">
              <a:solidFill>
                <a:schemeClr val="dk1"/>
              </a:solidFill>
            </a:endParaRPr>
          </a:p>
          <a:p>
            <a:pPr marL="685800" indent="-2603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Arial"/>
              <a:buChar char="-"/>
            </a:pPr>
            <a:r>
              <a:rPr lang="en-US" altLang="ko-KR" dirty="0">
                <a:solidFill>
                  <a:schemeClr val="dk1"/>
                </a:solidFill>
              </a:rPr>
              <a:t>10.3</a:t>
            </a:r>
            <a:r>
              <a:rPr lang="ko-KR" altLang="en-US" dirty="0">
                <a:solidFill>
                  <a:schemeClr val="dk1"/>
                </a:solidFill>
              </a:rPr>
              <a:t> 성능 향상을 위한 딥러닝 알고리즘</a:t>
            </a:r>
            <a:endParaRPr lang="en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400"/>
            </a:pP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A59BC6-7802-370F-AF0E-A71C1D22BA25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339667BE-4811-16D2-C1EE-D233EC286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D22850F1-6284-8494-F203-B66E923F7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416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>
                <a:solidFill>
                  <a:schemeClr val="dk1"/>
                </a:solidFill>
              </a:rPr>
              <a:t>배치 정규화</a:t>
            </a:r>
            <a:r>
              <a:rPr lang="en-US" altLang="ko-KR" sz="1800" dirty="0">
                <a:solidFill>
                  <a:schemeClr val="dk1"/>
                </a:solidFill>
              </a:rPr>
              <a:t>(Batch Normalization)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과대적합을 방지하고 신경망 학습의 속도를 높이기 위해 사용되는 기법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목적 </a:t>
            </a:r>
            <a:r>
              <a:rPr lang="en-US" altLang="ko-KR" sz="1600" dirty="0"/>
              <a:t>:</a:t>
            </a:r>
            <a:r>
              <a:rPr lang="ko-KR" altLang="en-US" sz="1600" dirty="0"/>
              <a:t> 내부 </a:t>
            </a:r>
            <a:r>
              <a:rPr lang="ko-KR" altLang="en-US" sz="1600" dirty="0" err="1"/>
              <a:t>공변량</a:t>
            </a:r>
            <a:r>
              <a:rPr lang="ko-KR" altLang="en-US" sz="1600" dirty="0"/>
              <a:t> 변화</a:t>
            </a:r>
            <a:r>
              <a:rPr lang="en-US" altLang="ko-KR" sz="1600" dirty="0"/>
              <a:t>(Internal Covariate Shift)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줄이기 위함</a:t>
            </a:r>
            <a:endParaRPr lang="en-US" altLang="ko-KR" sz="1600" dirty="0"/>
          </a:p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600" dirty="0"/>
              <a:t>     </a:t>
            </a:r>
            <a:r>
              <a:rPr lang="en-US" altLang="ko-KR" sz="1600" dirty="0">
                <a:sym typeface="Wingdings" pitchFamily="2" charset="2"/>
              </a:rPr>
              <a:t> </a:t>
            </a:r>
            <a:r>
              <a:rPr lang="ko-KR" altLang="en-US" sz="1600" dirty="0"/>
              <a:t>데이터를 배치 단위로 </a:t>
            </a:r>
            <a:r>
              <a:rPr lang="ko-KR" altLang="en-US" sz="1600" dirty="0" err="1"/>
              <a:t>정규화하여</a:t>
            </a:r>
            <a:r>
              <a:rPr lang="ko-KR" altLang="en-US" sz="1600" dirty="0"/>
              <a:t> 분포의 편차를 줄임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과정</a:t>
            </a:r>
            <a:br>
              <a:rPr lang="en-US" altLang="ko-KR" sz="1600" dirty="0"/>
            </a:br>
            <a:r>
              <a:rPr lang="en-US" altLang="ko-KR" sz="1600" dirty="0"/>
              <a:t>(1)</a:t>
            </a:r>
            <a:r>
              <a:rPr lang="ko-KR" altLang="en-US" sz="1600" dirty="0"/>
              <a:t> 정규화</a:t>
            </a:r>
            <a:r>
              <a:rPr lang="en-US" altLang="ko-KR" sz="1600" dirty="0"/>
              <a:t>(Normalization)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en-US" altLang="ko-KR" sz="1600" dirty="0"/>
              <a:t>(2) </a:t>
            </a:r>
            <a:r>
              <a:rPr lang="ko-KR" altLang="en-US" sz="1600" dirty="0"/>
              <a:t>스케일 조정 및 이동</a:t>
            </a:r>
            <a:r>
              <a:rPr lang="en-US" altLang="ko-KR" sz="1600" dirty="0"/>
              <a:t>(Scaling and Shifting)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DF3A99-8C03-14B7-F7F1-8D5808166039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6F570B2C-11B2-111E-9E55-3FCB313FC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10.3</a:t>
            </a:r>
            <a:r>
              <a:rPr lang="ko-KR" altLang="en-US" sz="3600" dirty="0"/>
              <a:t> 성능 향상을 위한 딥러닝 알고리즘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5129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428BB689-29A3-AFBB-718F-5BC0D492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68138033-381E-690D-E2F4-EC6C0A77D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214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옵티마이저</a:t>
            </a:r>
            <a:r>
              <a:rPr lang="en-US" altLang="ko-KR" sz="1800" dirty="0">
                <a:solidFill>
                  <a:schemeClr val="dk1"/>
                </a:solidFill>
              </a:rPr>
              <a:t>(Optimizer)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신경망의 최적 가중치를 찾아주는 알고리즘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딥러닝 모델에서는 대부분 </a:t>
            </a:r>
            <a:r>
              <a:rPr lang="en-US" altLang="ko-KR" sz="1600" b="1" dirty="0">
                <a:solidFill>
                  <a:srgbClr val="0070C0"/>
                </a:solidFill>
              </a:rPr>
              <a:t>Adam</a:t>
            </a:r>
            <a:r>
              <a:rPr lang="en-US" altLang="ko-KR" sz="1600" dirty="0">
                <a:solidFill>
                  <a:srgbClr val="0070C0"/>
                </a:solidFill>
              </a:rPr>
              <a:t>(Adaptive Moment </a:t>
            </a:r>
            <a:r>
              <a:rPr lang="en-US" altLang="ko-KR" sz="1600" dirty="0" err="1">
                <a:solidFill>
                  <a:srgbClr val="0070C0"/>
                </a:solidFill>
              </a:rPr>
              <a:t>Esimation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en-US" altLang="ko-KR" sz="1600" dirty="0"/>
              <a:t> </a:t>
            </a:r>
            <a:r>
              <a:rPr lang="ko-KR" altLang="en-US" sz="1600" dirty="0"/>
              <a:t>사용</a:t>
            </a:r>
            <a:br>
              <a:rPr lang="en-US" altLang="ko-KR" sz="1600" dirty="0"/>
            </a:br>
            <a:r>
              <a:rPr lang="ko-KR" altLang="en-US" sz="1600" dirty="0"/>
              <a:t> </a:t>
            </a:r>
            <a:r>
              <a:rPr lang="en-US" altLang="ko-KR" sz="1600" dirty="0"/>
              <a:t>(1)</a:t>
            </a:r>
            <a:r>
              <a:rPr lang="ko-KR" altLang="en-US" sz="1600" dirty="0"/>
              <a:t> 자동 </a:t>
            </a:r>
            <a:r>
              <a:rPr lang="ko-KR" altLang="en-US" sz="1600" dirty="0" err="1"/>
              <a:t>학습률</a:t>
            </a:r>
            <a:r>
              <a:rPr lang="ko-KR" altLang="en-US" sz="1600" dirty="0"/>
              <a:t> 조절</a:t>
            </a:r>
            <a:br>
              <a:rPr lang="en-US" altLang="ko-KR" sz="1600" dirty="0"/>
            </a:br>
            <a:r>
              <a:rPr lang="ko-KR" altLang="en-US" sz="1600" dirty="0"/>
              <a:t> </a:t>
            </a:r>
            <a:r>
              <a:rPr lang="en-US" altLang="ko-KR" sz="1600" dirty="0"/>
              <a:t>(2)</a:t>
            </a:r>
            <a:r>
              <a:rPr lang="ko-KR" altLang="en-US" sz="1600" dirty="0"/>
              <a:t> 관성</a:t>
            </a:r>
            <a:r>
              <a:rPr lang="en-US" altLang="ko-KR" sz="1600" dirty="0"/>
              <a:t>(Momentum) </a:t>
            </a:r>
            <a:r>
              <a:rPr lang="ko-KR" altLang="en-US" sz="1600" dirty="0"/>
              <a:t>활용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6C7263-21AE-4560-7821-7C6AE5F66F2D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4F47B5DA-3B23-C262-3544-A62917E7B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10.3</a:t>
            </a:r>
            <a:r>
              <a:rPr lang="ko-KR" altLang="en-US" sz="3600" dirty="0"/>
              <a:t> 성능 향상을 위한 딥러닝 알고리즘 </a:t>
            </a:r>
            <a:endParaRPr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38D98-D741-F684-E4D5-13E85FC9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683" y="3843338"/>
            <a:ext cx="6450649" cy="15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9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1BA70AF8-FB75-E03F-6520-4FFED2D7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7856CEF4-9118-C5F6-BB8B-AA6689FE1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5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>
                <a:solidFill>
                  <a:schemeClr val="dk1"/>
                </a:solidFill>
              </a:rPr>
              <a:t>전이학습</a:t>
            </a:r>
            <a:r>
              <a:rPr lang="en-US" altLang="ko-KR" sz="1800" dirty="0">
                <a:solidFill>
                  <a:schemeClr val="dk1"/>
                </a:solidFill>
              </a:rPr>
              <a:t>(Transfer Learning)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이미 대규모 데이터로 학습된 사전 학습</a:t>
            </a:r>
            <a:r>
              <a:rPr lang="en-US" altLang="ko-KR" sz="1600" dirty="0"/>
              <a:t>(Pre-trained) </a:t>
            </a:r>
            <a:r>
              <a:rPr lang="ko-KR" altLang="en-US" sz="1600" dirty="0" err="1"/>
              <a:t>모데을</a:t>
            </a:r>
            <a:r>
              <a:rPr lang="ko-KR" altLang="en-US" sz="1600" dirty="0"/>
              <a:t> 기반으로 새로운 작업에 적응시키는 과정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모델이 학습한 일반적인 특성을 새로운 데이터셋에 맞게 </a:t>
            </a:r>
            <a:r>
              <a:rPr lang="en-US" altLang="ko-KR" sz="1600" dirty="0"/>
              <a:t>Fine-tuning </a:t>
            </a:r>
            <a:r>
              <a:rPr lang="ko-KR" altLang="en-US" sz="1600" dirty="0"/>
              <a:t>하거나 일부를 재사용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8C93C3-1747-C1B7-4744-904C0EA65444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146;p24">
            <a:extLst>
              <a:ext uri="{FF2B5EF4-FFF2-40B4-BE49-F238E27FC236}">
                <a16:creationId xmlns:a16="http://schemas.microsoft.com/office/drawing/2014/main" id="{74CDE1B5-A30B-18D7-7855-3D70AA33C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10.3</a:t>
            </a:r>
            <a:r>
              <a:rPr lang="ko-KR" altLang="en-US" sz="3600" dirty="0"/>
              <a:t> 성능 향상을 위한 딥러닝 알고리즘 </a:t>
            </a:r>
            <a:endParaRPr sz="3600" dirty="0"/>
          </a:p>
        </p:txBody>
      </p:sp>
      <p:sp>
        <p:nvSpPr>
          <p:cNvPr id="3" name="Google Shape;147;p24">
            <a:extLst>
              <a:ext uri="{FF2B5EF4-FFF2-40B4-BE49-F238E27FC236}">
                <a16:creationId xmlns:a16="http://schemas.microsoft.com/office/drawing/2014/main" id="{9E550CA9-21E6-AD53-1C79-ED4DC9254B05}"/>
              </a:ext>
            </a:extLst>
          </p:cNvPr>
          <p:cNvSpPr txBox="1">
            <a:spLocks/>
          </p:cNvSpPr>
          <p:nvPr/>
        </p:nvSpPr>
        <p:spPr>
          <a:xfrm>
            <a:off x="799975" y="2964780"/>
            <a:ext cx="11096400" cy="15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전이학습의 종류</a:t>
            </a:r>
            <a:br>
              <a:rPr lang="en-US" altLang="ko-KR" sz="1600" dirty="0"/>
            </a:br>
            <a:r>
              <a:rPr lang="en-US" altLang="ko-KR" sz="1600" dirty="0"/>
              <a:t>(1)</a:t>
            </a:r>
            <a:r>
              <a:rPr lang="ko-KR" altLang="en-US" sz="1600" dirty="0"/>
              <a:t> 신경망 전체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“Fully Fine-Tuning”</a:t>
            </a:r>
            <a:br>
              <a:rPr lang="en-US" altLang="ko-KR" sz="1600" dirty="0"/>
            </a:br>
            <a:r>
              <a:rPr lang="en-US" altLang="ko-KR" sz="1600" dirty="0"/>
              <a:t>(2)</a:t>
            </a:r>
            <a:r>
              <a:rPr lang="ko-KR" altLang="en-US" sz="1600" dirty="0"/>
              <a:t> 일부 계층만 다시 훈련 → 주로 마지막 출력 계층</a:t>
            </a:r>
            <a:r>
              <a:rPr lang="en-US" altLang="ko-KR" sz="1600" dirty="0"/>
              <a:t>(FC Layer)</a:t>
            </a:r>
            <a:r>
              <a:rPr lang="ko-KR" altLang="en-US" sz="1600" dirty="0"/>
              <a:t>만 새로 학습 </a:t>
            </a:r>
            <a:r>
              <a:rPr lang="en-US" altLang="ko-KR" sz="1600" dirty="0">
                <a:solidFill>
                  <a:srgbClr val="0070C0"/>
                </a:solidFill>
              </a:rPr>
              <a:t>“Linear Probing”</a:t>
            </a:r>
          </a:p>
        </p:txBody>
      </p:sp>
      <p:sp>
        <p:nvSpPr>
          <p:cNvPr id="5" name="Google Shape;147;p24">
            <a:extLst>
              <a:ext uri="{FF2B5EF4-FFF2-40B4-BE49-F238E27FC236}">
                <a16:creationId xmlns:a16="http://schemas.microsoft.com/office/drawing/2014/main" id="{02715EEB-DED5-FB36-A323-A6C6C335FA55}"/>
              </a:ext>
            </a:extLst>
          </p:cNvPr>
          <p:cNvSpPr txBox="1">
            <a:spLocks/>
          </p:cNvSpPr>
          <p:nvPr/>
        </p:nvSpPr>
        <p:spPr>
          <a:xfrm>
            <a:off x="799975" y="4464979"/>
            <a:ext cx="5653213" cy="64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>
                <a:solidFill>
                  <a:schemeClr val="tx1"/>
                </a:solidFill>
              </a:rPr>
              <a:t>의료 도메인에서의 전이학습 예시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354D6B4-19D8-9935-9CF4-46318D31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372" y="5014322"/>
            <a:ext cx="2495392" cy="1169101"/>
          </a:xfrm>
          <a:prstGeom prst="rect">
            <a:avLst/>
          </a:prstGeom>
        </p:spPr>
      </p:pic>
      <p:grpSp>
        <p:nvGrpSpPr>
          <p:cNvPr id="11" name="Google Shape;309;p50">
            <a:extLst>
              <a:ext uri="{FF2B5EF4-FFF2-40B4-BE49-F238E27FC236}">
                <a16:creationId xmlns:a16="http://schemas.microsoft.com/office/drawing/2014/main" id="{90831CD4-A77A-7868-BC20-12F1607A6819}"/>
              </a:ext>
            </a:extLst>
          </p:cNvPr>
          <p:cNvGrpSpPr/>
          <p:nvPr/>
        </p:nvGrpSpPr>
        <p:grpSpPr>
          <a:xfrm>
            <a:off x="2251478" y="5014322"/>
            <a:ext cx="932622" cy="984249"/>
            <a:chOff x="1508531" y="2895775"/>
            <a:chExt cx="2796907" cy="2951735"/>
          </a:xfrm>
        </p:grpSpPr>
        <p:pic>
          <p:nvPicPr>
            <p:cNvPr id="12" name="Google Shape;310;p50">
              <a:extLst>
                <a:ext uri="{FF2B5EF4-FFF2-40B4-BE49-F238E27FC236}">
                  <a16:creationId xmlns:a16="http://schemas.microsoft.com/office/drawing/2014/main" id="{DB037FCB-6545-6D73-AD23-17FF793EB40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531" y="3871115"/>
              <a:ext cx="2793458" cy="1976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11;p50">
              <a:extLst>
                <a:ext uri="{FF2B5EF4-FFF2-40B4-BE49-F238E27FC236}">
                  <a16:creationId xmlns:a16="http://schemas.microsoft.com/office/drawing/2014/main" id="{60E6DC84-3A5E-637D-8D52-E57481FC21C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1963" y="2895775"/>
              <a:ext cx="2793476" cy="92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6FE3FB7-FEF2-2EAF-96A4-59BC2D50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53" y="5199966"/>
            <a:ext cx="927425" cy="927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F0E35-AC4F-C1EE-D6DC-5856E6E54C12}"/>
              </a:ext>
            </a:extLst>
          </p:cNvPr>
          <p:cNvSpPr txBox="1"/>
          <p:nvPr/>
        </p:nvSpPr>
        <p:spPr>
          <a:xfrm>
            <a:off x="1976543" y="6143010"/>
            <a:ext cx="182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latin typeface="+mn-ea"/>
                <a:ea typeface="+mn-ea"/>
              </a:rPr>
              <a:t>Pathology </a:t>
            </a:r>
          </a:p>
          <a:p>
            <a:pPr algn="ctr"/>
            <a:r>
              <a:rPr kumimoji="1" lang="en-US" altLang="ko-KR" sz="1100" dirty="0">
                <a:latin typeface="+mn-ea"/>
                <a:ea typeface="+mn-ea"/>
              </a:rPr>
              <a:t>Classification Task</a:t>
            </a:r>
            <a:endParaRPr kumimoji="1" lang="ko-KR" altLang="en-US" sz="110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0113E-ADDE-E4DE-8F75-24384D1F6E96}"/>
              </a:ext>
            </a:extLst>
          </p:cNvPr>
          <p:cNvSpPr txBox="1"/>
          <p:nvPr/>
        </p:nvSpPr>
        <p:spPr>
          <a:xfrm>
            <a:off x="4442252" y="6157298"/>
            <a:ext cx="182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latin typeface="+mn-ea"/>
                <a:ea typeface="+mn-ea"/>
              </a:rPr>
              <a:t>Foundation Model</a:t>
            </a:r>
            <a:br>
              <a:rPr kumimoji="1" lang="en-US" altLang="ko-KR" sz="1100" dirty="0">
                <a:latin typeface="+mn-ea"/>
                <a:ea typeface="+mn-ea"/>
              </a:rPr>
            </a:br>
            <a:r>
              <a:rPr kumimoji="1" lang="en-US" altLang="ko-KR" sz="1100" dirty="0">
                <a:latin typeface="+mn-ea"/>
                <a:ea typeface="+mn-ea"/>
              </a:rPr>
              <a:t>(PLIP)</a:t>
            </a:r>
            <a:endParaRPr kumimoji="1" lang="ko-KR" altLang="en-US" sz="1100" dirty="0">
              <a:latin typeface="+mn-ea"/>
              <a:ea typeface="+mn-ea"/>
            </a:endParaRPr>
          </a:p>
        </p:txBody>
      </p:sp>
      <p:pic>
        <p:nvPicPr>
          <p:cNvPr id="17" name="그림 16" descr="스크린샷, 바이올렛색, 라일락, 보라색이(가) 표시된 사진&#10;&#10;자동 생성된 설명">
            <a:extLst>
              <a:ext uri="{FF2B5EF4-FFF2-40B4-BE49-F238E27FC236}">
                <a16:creationId xmlns:a16="http://schemas.microsoft.com/office/drawing/2014/main" id="{13F338E1-56F4-E2B8-9747-D147D19E0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058" y="5161768"/>
            <a:ext cx="1854829" cy="995530"/>
          </a:xfrm>
          <a:prstGeom prst="rect">
            <a:avLst/>
          </a:prstGeom>
        </p:spPr>
      </p:pic>
      <p:pic>
        <p:nvPicPr>
          <p:cNvPr id="19" name="그림 18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D00921EC-53B8-4D21-2570-02F6B7764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879" y="5402893"/>
            <a:ext cx="2796120" cy="5132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BEA08C-D4CB-A290-C0F5-A6D67F6889A9}"/>
              </a:ext>
            </a:extLst>
          </p:cNvPr>
          <p:cNvSpPr txBox="1"/>
          <p:nvPr/>
        </p:nvSpPr>
        <p:spPr>
          <a:xfrm>
            <a:off x="7029469" y="6202487"/>
            <a:ext cx="1826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latin typeface="+mn-ea"/>
                <a:ea typeface="+mn-ea"/>
              </a:rPr>
              <a:t>Transfer Learning</a:t>
            </a:r>
            <a:endParaRPr kumimoji="1" lang="ko-KR" altLang="en-US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75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7DC8BB00-59F9-C64F-BBD2-A9291F56F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C54B7DE1-6A35-3EFB-19C5-F5D3D32D07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81515213-B2BB-D597-6EAF-320586F73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ko-KR" altLang="en-US" sz="1800" dirty="0">
                <a:solidFill>
                  <a:schemeClr val="dk1"/>
                </a:solidFill>
              </a:rPr>
              <a:t>인공 신경망</a:t>
            </a:r>
            <a:r>
              <a:rPr lang="en-US" altLang="ko-KR" sz="1800" dirty="0">
                <a:solidFill>
                  <a:schemeClr val="dk1"/>
                </a:solidFill>
              </a:rPr>
              <a:t>(Artificial Neural Network)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딥러닝 구조의 핵심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인간의 생물학적 신경망과 유사한 구조를 갖는 인공 시스템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뉴런 구조에서 영감을 얻음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6DB82A-CD44-CE56-E1F1-6EFADB8703BD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스케치, 그림, 도표, 라인 아트이(가) 표시된 사진&#10;&#10;자동 생성된 설명">
            <a:extLst>
              <a:ext uri="{FF2B5EF4-FFF2-40B4-BE49-F238E27FC236}">
                <a16:creationId xmlns:a16="http://schemas.microsoft.com/office/drawing/2014/main" id="{29A9002A-4BDC-E9BD-5F21-AB794E88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17" y="3502411"/>
            <a:ext cx="5152004" cy="21743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A6A5A2-B6ED-9B25-9A1B-4E19F78275E3}"/>
              </a:ext>
            </a:extLst>
          </p:cNvPr>
          <p:cNvSpPr/>
          <p:nvPr/>
        </p:nvSpPr>
        <p:spPr>
          <a:xfrm>
            <a:off x="2442575" y="4495626"/>
            <a:ext cx="1114817" cy="187890"/>
          </a:xfrm>
          <a:prstGeom prst="rect">
            <a:avLst/>
          </a:prstGeom>
          <a:solidFill>
            <a:srgbClr val="E8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6C50F-68C7-4FE9-D3FE-0F1867921C2D}"/>
              </a:ext>
            </a:extLst>
          </p:cNvPr>
          <p:cNvSpPr/>
          <p:nvPr/>
        </p:nvSpPr>
        <p:spPr>
          <a:xfrm>
            <a:off x="3860105" y="3745281"/>
            <a:ext cx="812104" cy="181981"/>
          </a:xfrm>
          <a:prstGeom prst="rect">
            <a:avLst/>
          </a:prstGeom>
          <a:solidFill>
            <a:srgbClr val="E8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777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9EA3E3B1-30B5-379D-455F-243167E2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E8160773-52A7-6962-5E52-57701D92C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973A2850-1D9F-6AE9-5C5D-DF720743C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퍼셉트론</a:t>
            </a:r>
            <a:r>
              <a:rPr lang="en-US" altLang="ko-KR" sz="1800" dirty="0">
                <a:solidFill>
                  <a:schemeClr val="dk1"/>
                </a:solidFill>
              </a:rPr>
              <a:t>(Perceptron)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뉴런의 원리를 본떠 만든 인공 구조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D3DFF-D09F-CCCC-F9D1-FC6C224B0F2D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 descr="원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3A9EB2F-72A8-0A97-38CF-3E94926B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1" y="2646778"/>
            <a:ext cx="3162097" cy="21781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859FED-70DE-2030-2880-2C532DE73DC3}"/>
              </a:ext>
            </a:extLst>
          </p:cNvPr>
          <p:cNvSpPr/>
          <p:nvPr/>
        </p:nvSpPr>
        <p:spPr>
          <a:xfrm>
            <a:off x="2457631" y="2717668"/>
            <a:ext cx="310621" cy="16312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8B1AA-7019-0859-1891-8DA33EE21AE2}"/>
              </a:ext>
            </a:extLst>
          </p:cNvPr>
          <p:cNvSpPr txBox="1"/>
          <p:nvPr/>
        </p:nvSpPr>
        <p:spPr>
          <a:xfrm>
            <a:off x="2378026" y="4407321"/>
            <a:ext cx="636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0070C0"/>
                </a:solidFill>
              </a:rPr>
              <a:t>가중치</a:t>
            </a:r>
          </a:p>
        </p:txBody>
      </p:sp>
      <p:pic>
        <p:nvPicPr>
          <p:cNvPr id="17" name="그림 16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1BC6AFB8-4CCC-1382-A997-CB17A3DE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82" y="3654774"/>
            <a:ext cx="2855251" cy="752547"/>
          </a:xfrm>
          <a:prstGeom prst="rect">
            <a:avLst/>
          </a:prstGeom>
        </p:spPr>
      </p:pic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A44D160C-C824-E567-C108-ECC58B84D9AA}"/>
              </a:ext>
            </a:extLst>
          </p:cNvPr>
          <p:cNvSpPr/>
          <p:nvPr/>
        </p:nvSpPr>
        <p:spPr>
          <a:xfrm rot="5400000">
            <a:off x="2289078" y="4639051"/>
            <a:ext cx="162838" cy="65135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6E249AFA-40AC-B428-F315-39674C13B083}"/>
              </a:ext>
            </a:extLst>
          </p:cNvPr>
          <p:cNvSpPr/>
          <p:nvPr/>
        </p:nvSpPr>
        <p:spPr>
          <a:xfrm rot="5400000">
            <a:off x="2887250" y="4764311"/>
            <a:ext cx="162838" cy="40083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01EA601F-50ED-394C-848C-3E3D5193D8AD}"/>
              </a:ext>
            </a:extLst>
          </p:cNvPr>
          <p:cNvSpPr/>
          <p:nvPr/>
        </p:nvSpPr>
        <p:spPr>
          <a:xfrm rot="5400000">
            <a:off x="3670982" y="4451648"/>
            <a:ext cx="164682" cy="10243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8505A-53FD-0DB4-7BAE-3CEF25160029}"/>
              </a:ext>
            </a:extLst>
          </p:cNvPr>
          <p:cNvSpPr txBox="1"/>
          <p:nvPr/>
        </p:nvSpPr>
        <p:spPr>
          <a:xfrm>
            <a:off x="2204579" y="5053843"/>
            <a:ext cx="563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</a:rPr>
              <a:t>(1)</a:t>
            </a:r>
            <a:endParaRPr kumimoji="1"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6629E-43F2-435C-61A3-A29633B36368}"/>
              </a:ext>
            </a:extLst>
          </p:cNvPr>
          <p:cNvSpPr txBox="1"/>
          <p:nvPr/>
        </p:nvSpPr>
        <p:spPr>
          <a:xfrm>
            <a:off x="2802363" y="5053843"/>
            <a:ext cx="563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</a:rPr>
              <a:t>(2)</a:t>
            </a:r>
            <a:endParaRPr kumimoji="1"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2A69A-404A-BAE4-489D-0DA72AA7A259}"/>
              </a:ext>
            </a:extLst>
          </p:cNvPr>
          <p:cNvSpPr txBox="1"/>
          <p:nvPr/>
        </p:nvSpPr>
        <p:spPr>
          <a:xfrm>
            <a:off x="3580560" y="5053843"/>
            <a:ext cx="563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</a:rPr>
              <a:t>(3)</a:t>
            </a:r>
            <a:endParaRPr kumimoji="1"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Google Shape;147;p24">
            <a:extLst>
              <a:ext uri="{FF2B5EF4-FFF2-40B4-BE49-F238E27FC236}">
                <a16:creationId xmlns:a16="http://schemas.microsoft.com/office/drawing/2014/main" id="{E3F93F9E-67C7-D291-FE70-4BF806F8872B}"/>
              </a:ext>
            </a:extLst>
          </p:cNvPr>
          <p:cNvSpPr txBox="1">
            <a:spLocks/>
          </p:cNvSpPr>
          <p:nvPr/>
        </p:nvSpPr>
        <p:spPr>
          <a:xfrm>
            <a:off x="799975" y="5679422"/>
            <a:ext cx="11096400" cy="97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구조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입력값</a:t>
            </a:r>
            <a:r>
              <a:rPr lang="en-US" altLang="ko-KR" sz="1600" dirty="0"/>
              <a:t>,</a:t>
            </a:r>
            <a:r>
              <a:rPr lang="ko-KR" altLang="en-US" sz="1600" dirty="0"/>
              <a:t> 가중치</a:t>
            </a:r>
            <a:r>
              <a:rPr lang="en-US" altLang="ko-KR" sz="1600" dirty="0"/>
              <a:t>,</a:t>
            </a:r>
            <a:r>
              <a:rPr lang="ko-KR" altLang="en-US" sz="1600" dirty="0"/>
              <a:t> 활성화 함수</a:t>
            </a:r>
            <a:endParaRPr lang="en-US" altLang="ko-KR" sz="1600" dirty="0"/>
          </a:p>
        </p:txBody>
      </p:sp>
      <p:pic>
        <p:nvPicPr>
          <p:cNvPr id="16" name="그림 15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646DA38-D2C4-7541-700F-D3AFFBF0C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532" y="2809860"/>
            <a:ext cx="3935951" cy="18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B09E00DB-F089-4A64-4C9F-4342D64E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E49ECEF6-C362-A908-BF23-A49B94E8F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9772C453-3CD3-07C2-8F59-37D84D78F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altLang="ko-KR" sz="1800" dirty="0">
                <a:solidFill>
                  <a:schemeClr val="dk1"/>
                </a:solidFill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인공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r>
              <a:rPr lang="ko-KR" altLang="en-US" sz="1800" dirty="0">
                <a:solidFill>
                  <a:schemeClr val="dk1"/>
                </a:solidFill>
              </a:rPr>
              <a:t> 신경망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다층 </a:t>
            </a:r>
            <a:r>
              <a:rPr lang="ko-KR" altLang="en-US" sz="1600" dirty="0" err="1"/>
              <a:t>퍼셉트론</a:t>
            </a:r>
            <a:r>
              <a:rPr lang="ko-KR" altLang="en-US" sz="1600" dirty="0"/>
              <a:t> </a:t>
            </a:r>
            <a:r>
              <a:rPr lang="en-US" altLang="ko-KR" sz="1600" dirty="0"/>
              <a:t>(Multi-Layer Perceptron) </a:t>
            </a:r>
            <a:r>
              <a:rPr lang="ko-KR" altLang="en-US" sz="1600" dirty="0"/>
              <a:t>구조로 구성</a:t>
            </a:r>
            <a:br>
              <a:rPr lang="en-US" altLang="ko-KR" sz="1600" dirty="0"/>
            </a:b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비선형 분류 문제 해결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EA9D02-2CCD-AE80-F4D0-3FB677115D43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 descr="원, 대칭, 도표, 라인이(가) 표시된 사진&#10;&#10;자동 생성된 설명">
            <a:extLst>
              <a:ext uri="{FF2B5EF4-FFF2-40B4-BE49-F238E27FC236}">
                <a16:creationId xmlns:a16="http://schemas.microsoft.com/office/drawing/2014/main" id="{76411B2C-2E17-EA8D-B045-FA175626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27" y="3022363"/>
            <a:ext cx="2924471" cy="21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447B1A35-C3D4-5026-850E-E56EEB7B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40F7A48E-410F-50DE-F2D8-3F96DA28BF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34D17ACE-743D-8C01-4508-C242935E6B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16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>
                <a:solidFill>
                  <a:schemeClr val="dk1"/>
                </a:solidFill>
              </a:rPr>
              <a:t>활성화 함수</a:t>
            </a:r>
            <a:r>
              <a:rPr lang="en-US" altLang="ko-KR" sz="1800" dirty="0">
                <a:solidFill>
                  <a:schemeClr val="dk1"/>
                </a:solidFill>
              </a:rPr>
              <a:t>(Activation Function)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어떤 값으로 변환해 출력할지 결정하는 함수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B66754-9DC2-529D-FAE8-E8E803E835B4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Google Shape;147;p24">
            <a:extLst>
              <a:ext uri="{FF2B5EF4-FFF2-40B4-BE49-F238E27FC236}">
                <a16:creationId xmlns:a16="http://schemas.microsoft.com/office/drawing/2014/main" id="{74D87BC0-E49D-0BD6-A3F0-202955F28AB8}"/>
              </a:ext>
            </a:extLst>
          </p:cNvPr>
          <p:cNvSpPr txBox="1">
            <a:spLocks/>
          </p:cNvSpPr>
          <p:nvPr/>
        </p:nvSpPr>
        <p:spPr>
          <a:xfrm>
            <a:off x="1052150" y="2593338"/>
            <a:ext cx="5296025" cy="57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600" dirty="0"/>
              <a:t>(1)</a:t>
            </a:r>
            <a:r>
              <a:rPr lang="ko-KR" altLang="en-US" sz="1600" dirty="0"/>
              <a:t> </a:t>
            </a:r>
            <a:r>
              <a:rPr lang="en-US" altLang="ko-KR" sz="1600" dirty="0"/>
              <a:t>Sigmoid</a:t>
            </a:r>
            <a:r>
              <a:rPr lang="ko-KR" altLang="en-US" sz="1600" dirty="0"/>
              <a:t> 함수</a:t>
            </a:r>
            <a:endParaRPr lang="en-US" altLang="ko-KR" sz="1600" dirty="0"/>
          </a:p>
        </p:txBody>
      </p:sp>
      <p:sp>
        <p:nvSpPr>
          <p:cNvPr id="2" name="Google Shape;147;p24">
            <a:extLst>
              <a:ext uri="{FF2B5EF4-FFF2-40B4-BE49-F238E27FC236}">
                <a16:creationId xmlns:a16="http://schemas.microsoft.com/office/drawing/2014/main" id="{A5380C2F-3685-7ED4-EB2D-A1464845EA05}"/>
              </a:ext>
            </a:extLst>
          </p:cNvPr>
          <p:cNvSpPr txBox="1">
            <a:spLocks/>
          </p:cNvSpPr>
          <p:nvPr/>
        </p:nvSpPr>
        <p:spPr>
          <a:xfrm>
            <a:off x="4318650" y="2593337"/>
            <a:ext cx="3614737" cy="57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600" dirty="0"/>
              <a:t>(2)</a:t>
            </a:r>
            <a:r>
              <a:rPr lang="ko-KR" altLang="en-US" sz="1600" dirty="0"/>
              <a:t>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 </a:t>
            </a:r>
            <a:r>
              <a:rPr lang="ko-KR" altLang="en-US" sz="1600" dirty="0"/>
              <a:t>함수</a:t>
            </a:r>
            <a:endParaRPr lang="en-US" altLang="ko-KR" sz="1600" dirty="0"/>
          </a:p>
        </p:txBody>
      </p:sp>
      <p:pic>
        <p:nvPicPr>
          <p:cNvPr id="5" name="그림 4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2FD1A10B-746B-9607-184F-5FD91B3A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00" y="3166446"/>
            <a:ext cx="2680418" cy="1793740"/>
          </a:xfrm>
          <a:prstGeom prst="rect">
            <a:avLst/>
          </a:prstGeom>
        </p:spPr>
      </p:pic>
      <p:pic>
        <p:nvPicPr>
          <p:cNvPr id="7" name="그림 6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51A8C54E-4AE9-E30E-719F-26763DE5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30" y="3166446"/>
            <a:ext cx="2539452" cy="1793740"/>
          </a:xfrm>
          <a:prstGeom prst="rect">
            <a:avLst/>
          </a:prstGeom>
        </p:spPr>
      </p:pic>
      <p:pic>
        <p:nvPicPr>
          <p:cNvPr id="9" name="그림 8" descr="라인, 그래프, 도표, 평행이(가) 표시된 사진&#10;&#10;자동 생성된 설명">
            <a:extLst>
              <a:ext uri="{FF2B5EF4-FFF2-40B4-BE49-F238E27FC236}">
                <a16:creationId xmlns:a16="http://schemas.microsoft.com/office/drawing/2014/main" id="{08446D9F-D7D3-27D5-1F9B-0831F079C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551" y="3166446"/>
            <a:ext cx="2622426" cy="1793740"/>
          </a:xfrm>
          <a:prstGeom prst="rect">
            <a:avLst/>
          </a:prstGeom>
        </p:spPr>
      </p:pic>
      <p:sp>
        <p:nvSpPr>
          <p:cNvPr id="10" name="Google Shape;147;p24">
            <a:extLst>
              <a:ext uri="{FF2B5EF4-FFF2-40B4-BE49-F238E27FC236}">
                <a16:creationId xmlns:a16="http://schemas.microsoft.com/office/drawing/2014/main" id="{E21E88AE-8B1A-CD5F-FC6D-0802A1C7BC09}"/>
              </a:ext>
            </a:extLst>
          </p:cNvPr>
          <p:cNvSpPr txBox="1">
            <a:spLocks/>
          </p:cNvSpPr>
          <p:nvPr/>
        </p:nvSpPr>
        <p:spPr>
          <a:xfrm>
            <a:off x="7396703" y="2593336"/>
            <a:ext cx="5296025" cy="57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600" dirty="0"/>
              <a:t>(3)</a:t>
            </a:r>
            <a:r>
              <a:rPr lang="ko-KR" altLang="en-US" sz="1600" dirty="0"/>
              <a:t> </a:t>
            </a:r>
            <a:r>
              <a:rPr lang="en-US" altLang="ko-KR" sz="1600" dirty="0"/>
              <a:t>Leaky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 </a:t>
            </a:r>
            <a:r>
              <a:rPr lang="ko-KR" altLang="en-US" sz="1600" dirty="0"/>
              <a:t>함수</a:t>
            </a:r>
            <a:endParaRPr lang="en-US" altLang="ko-KR" sz="1600" dirty="0"/>
          </a:p>
        </p:txBody>
      </p:sp>
      <p:pic>
        <p:nvPicPr>
          <p:cNvPr id="12" name="그림 11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6E72D68C-EEA5-054B-7A9C-4916AF13F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150" y="5158451"/>
            <a:ext cx="1155700" cy="406400"/>
          </a:xfrm>
          <a:prstGeom prst="rect">
            <a:avLst/>
          </a:prstGeom>
        </p:spPr>
      </p:pic>
      <p:pic>
        <p:nvPicPr>
          <p:cNvPr id="15" name="그림 14" descr="폰트, 화이트, 친필, 텍스트이(가) 표시된 사진&#10;&#10;자동 생성된 설명">
            <a:extLst>
              <a:ext uri="{FF2B5EF4-FFF2-40B4-BE49-F238E27FC236}">
                <a16:creationId xmlns:a16="http://schemas.microsoft.com/office/drawing/2014/main" id="{BAE600B0-9455-71A9-1492-CC5C82A37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8487" y="5158451"/>
            <a:ext cx="1638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C266D557-6A8E-E439-F86F-C3869FEE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2C2FC22F-E4A0-668E-4BFF-B12395EDB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83D3213D-C3A9-C374-B391-00EE348AB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경사하강법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최적의 매개변수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</a:t>
            </a:r>
            <a:r>
              <a:rPr lang="en-US" altLang="ko-KR" sz="1600" dirty="0"/>
              <a:t>,</a:t>
            </a:r>
            <a:r>
              <a:rPr lang="ko-KR" altLang="en-US" sz="1600" dirty="0"/>
              <a:t> 편향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찾기 위해 사용되는 기법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/>
              <a:t>손실함수</a:t>
            </a:r>
            <a:r>
              <a:rPr lang="en-US" altLang="ko-KR" sz="1600" dirty="0"/>
              <a:t>(loss function)</a:t>
            </a:r>
            <a:r>
              <a:rPr lang="ko-KR" altLang="en-US" sz="1600" dirty="0"/>
              <a:t>의 기울기</a:t>
            </a:r>
            <a:r>
              <a:rPr lang="en-US" altLang="ko-KR" sz="1600" dirty="0"/>
              <a:t>(gradient)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계산하여 </a:t>
            </a:r>
            <a:br>
              <a:rPr lang="en-US" altLang="ko-KR" sz="1600" dirty="0"/>
            </a:br>
            <a:r>
              <a:rPr lang="ko-KR" altLang="en-US" sz="1600" dirty="0"/>
              <a:t>기울기가 나타내는 방향과 반대로 매개변수를 업데이트하여 </a:t>
            </a:r>
            <a:r>
              <a:rPr lang="en-US" altLang="ko-KR" sz="1600" dirty="0"/>
              <a:t>loss </a:t>
            </a:r>
            <a:r>
              <a:rPr lang="ko-KR" altLang="en-US" sz="1600" dirty="0"/>
              <a:t>값을 </a:t>
            </a:r>
            <a:r>
              <a:rPr lang="ko-KR" altLang="en-US" sz="1600" dirty="0" err="1"/>
              <a:t>줄여나가는</a:t>
            </a:r>
            <a:r>
              <a:rPr lang="ko-KR" altLang="en-US" sz="1600" dirty="0"/>
              <a:t> 원리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A12751-9AC0-1E36-319F-244BD3810373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도표, 라인이(가) 표시된 사진&#10;&#10;자동 생성된 설명">
            <a:extLst>
              <a:ext uri="{FF2B5EF4-FFF2-40B4-BE49-F238E27FC236}">
                <a16:creationId xmlns:a16="http://schemas.microsoft.com/office/drawing/2014/main" id="{84AFEBDC-DB31-A013-E7C2-8807DEE2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16" y="3554806"/>
            <a:ext cx="2753853" cy="2753853"/>
          </a:xfrm>
          <a:prstGeom prst="rect">
            <a:avLst/>
          </a:prstGeom>
        </p:spPr>
      </p:pic>
      <p:pic>
        <p:nvPicPr>
          <p:cNvPr id="6" name="그림 5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57BCC2EA-973B-DC2A-F5BC-13AA5B153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71" y="4038967"/>
            <a:ext cx="2753853" cy="1322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3EE00-1B14-B126-73C9-8CF645B67BC3}"/>
              </a:ext>
            </a:extLst>
          </p:cNvPr>
          <p:cNvSpPr txBox="1"/>
          <p:nvPr/>
        </p:nvSpPr>
        <p:spPr>
          <a:xfrm>
            <a:off x="7001962" y="4297506"/>
            <a:ext cx="4878387" cy="90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/>
              <a:t>(1)</a:t>
            </a:r>
            <a:r>
              <a:rPr kumimoji="1" lang="ko-KR" altLang="en-US" dirty="0"/>
              <a:t> 현재 위치에서 기울기 계산</a:t>
            </a:r>
            <a:br>
              <a:rPr kumimoji="1" lang="en-US" altLang="ko-KR" dirty="0"/>
            </a:br>
            <a:r>
              <a:rPr kumimoji="1" lang="en-US" altLang="ko-KR" dirty="0"/>
              <a:t>(2)</a:t>
            </a:r>
            <a:r>
              <a:rPr kumimoji="1" lang="ko-KR" altLang="en-US" dirty="0"/>
              <a:t> 기울기의 반대 방향으로 이동 </a:t>
            </a:r>
            <a:r>
              <a:rPr kumimoji="1" lang="ko-KR" altLang="en-US" dirty="0">
                <a:sym typeface="Wingdings" pitchFamily="2" charset="2"/>
              </a:rPr>
              <a:t>→ </a:t>
            </a:r>
            <a:r>
              <a:rPr kumimoji="1" lang="en-US" altLang="ko-KR" dirty="0">
                <a:sym typeface="Wingdings" pitchFamily="2" charset="2"/>
              </a:rPr>
              <a:t>learning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rate </a:t>
            </a:r>
            <a:r>
              <a:rPr kumimoji="1" lang="ko-KR" altLang="en-US" dirty="0">
                <a:sym typeface="Wingdings" pitchFamily="2" charset="2"/>
              </a:rPr>
              <a:t>만큼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(3) </a:t>
            </a:r>
            <a:r>
              <a:rPr kumimoji="1" lang="ko-KR" altLang="en-US" dirty="0">
                <a:sym typeface="Wingdings" pitchFamily="2" charset="2"/>
              </a:rPr>
              <a:t>손실 함수가 최소값에 도달할 때 까지 반복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66255-0101-439F-2F60-364F5A8C3F2E}"/>
              </a:ext>
            </a:extLst>
          </p:cNvPr>
          <p:cNvSpPr txBox="1"/>
          <p:nvPr/>
        </p:nvSpPr>
        <p:spPr>
          <a:xfrm>
            <a:off x="2128696" y="5304499"/>
            <a:ext cx="137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0070C0"/>
                </a:solidFill>
              </a:rPr>
              <a:t>이동할 </a:t>
            </a:r>
            <a:endParaRPr kumimoji="1" lang="en-US" altLang="ko-KR" sz="1000" dirty="0">
              <a:solidFill>
                <a:srgbClr val="0070C0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0070C0"/>
                </a:solidFill>
              </a:rPr>
              <a:t>거리의 크기</a:t>
            </a:r>
          </a:p>
        </p:txBody>
      </p:sp>
    </p:spTree>
    <p:extLst>
      <p:ext uri="{BB962C8B-B14F-4D97-AF65-F5344CB8AC3E}">
        <p14:creationId xmlns:p14="http://schemas.microsoft.com/office/powerpoint/2010/main" val="422885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C26EE019-92DC-6CDA-8C05-DE31DF45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1B0AAC79-EA3D-B788-3BBC-397921D108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10.1</a:t>
            </a:r>
            <a:r>
              <a:rPr lang="ko-KR" altLang="en-US" sz="3600" dirty="0"/>
              <a:t> 인공 신경망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2C1A1978-40EB-5FD0-003E-438C3CA16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5" y="1496349"/>
            <a:ext cx="11096400" cy="19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800" dirty="0" err="1">
                <a:solidFill>
                  <a:schemeClr val="dk1"/>
                </a:solidFill>
              </a:rPr>
              <a:t>순전파</a:t>
            </a:r>
            <a:r>
              <a:rPr lang="en-US" altLang="ko-KR" sz="1800" dirty="0">
                <a:solidFill>
                  <a:schemeClr val="dk1"/>
                </a:solidFill>
              </a:rPr>
              <a:t>(Forward Propagation)</a:t>
            </a:r>
            <a:r>
              <a:rPr lang="ko-KR" altLang="en-US" sz="1800" dirty="0">
                <a:solidFill>
                  <a:schemeClr val="dk1"/>
                </a:solidFill>
              </a:rPr>
              <a:t> 와 </a:t>
            </a:r>
            <a:r>
              <a:rPr lang="ko-KR" altLang="en-US" sz="1800" dirty="0" err="1">
                <a:solidFill>
                  <a:schemeClr val="dk1"/>
                </a:solidFill>
              </a:rPr>
              <a:t>역전파</a:t>
            </a:r>
            <a:r>
              <a:rPr lang="en-US" altLang="ko-KR" sz="1800" dirty="0">
                <a:solidFill>
                  <a:schemeClr val="dk1"/>
                </a:solidFill>
              </a:rPr>
              <a:t>(Back Propagation)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 err="1"/>
              <a:t>순전파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입력층에서 시작하여 은닉층을 거쳐 출력층에 이르기까지 데이터가 전달되는 과정</a:t>
            </a:r>
            <a:endParaRPr lang="en-US" altLang="ko-KR" sz="16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600" dirty="0" err="1"/>
              <a:t>역전파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순전파와 반대 방향으로 진행되는 과정으로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네트워크의 가중치와 편향을 조정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28DB58-2216-A9EB-12DF-56FD8DEE9AE4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Google Shape;147;p24">
            <a:extLst>
              <a:ext uri="{FF2B5EF4-FFF2-40B4-BE49-F238E27FC236}">
                <a16:creationId xmlns:a16="http://schemas.microsoft.com/office/drawing/2014/main" id="{1B05CBC9-C10F-44EC-9C32-C25D56ED6B1A}"/>
              </a:ext>
            </a:extLst>
          </p:cNvPr>
          <p:cNvSpPr txBox="1">
            <a:spLocks/>
          </p:cNvSpPr>
          <p:nvPr/>
        </p:nvSpPr>
        <p:spPr>
          <a:xfrm>
            <a:off x="1342900" y="5658848"/>
            <a:ext cx="6458075" cy="4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400" dirty="0"/>
              <a:t>순전파의 </a:t>
            </a:r>
            <a:r>
              <a:rPr lang="ko-KR" altLang="en-US" sz="1400" dirty="0" err="1"/>
              <a:t>출력값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실제 타겟 값과 비교하여 손실함수로 평가</a:t>
            </a:r>
            <a:endParaRPr lang="en-US" altLang="ko-KR" sz="1400" dirty="0"/>
          </a:p>
        </p:txBody>
      </p:sp>
      <p:pic>
        <p:nvPicPr>
          <p:cNvPr id="3" name="그림 2" descr="라인, 스케치, 도표, 옷걸이이(가) 표시된 사진&#10;&#10;자동 생성된 설명">
            <a:extLst>
              <a:ext uri="{FF2B5EF4-FFF2-40B4-BE49-F238E27FC236}">
                <a16:creationId xmlns:a16="http://schemas.microsoft.com/office/drawing/2014/main" id="{B9BA8660-EF7D-C0E8-0E3E-55A3A384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212694"/>
            <a:ext cx="6286500" cy="2260600"/>
          </a:xfrm>
          <a:prstGeom prst="rect">
            <a:avLst/>
          </a:prstGeom>
        </p:spPr>
      </p:pic>
      <p:sp>
        <p:nvSpPr>
          <p:cNvPr id="6" name="Google Shape;147;p24">
            <a:extLst>
              <a:ext uri="{FF2B5EF4-FFF2-40B4-BE49-F238E27FC236}">
                <a16:creationId xmlns:a16="http://schemas.microsoft.com/office/drawing/2014/main" id="{FC30CB91-D9E0-A017-6E8A-B166C010D9AF}"/>
              </a:ext>
            </a:extLst>
          </p:cNvPr>
          <p:cNvSpPr txBox="1">
            <a:spLocks/>
          </p:cNvSpPr>
          <p:nvPr/>
        </p:nvSpPr>
        <p:spPr>
          <a:xfrm>
            <a:off x="8610474" y="3544125"/>
            <a:ext cx="3076701" cy="136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571500" lvl="1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400" dirty="0"/>
              <a:t>•</a:t>
            </a:r>
            <a:r>
              <a:rPr lang="ko-KR" altLang="en-US" sz="1400" dirty="0"/>
              <a:t> 손실 함수 계산</a:t>
            </a:r>
            <a:br>
              <a:rPr lang="en-US" altLang="ko-KR" sz="1400" dirty="0"/>
            </a:br>
            <a:r>
              <a:rPr lang="en-US" altLang="ko-KR" sz="1400" dirty="0"/>
              <a:t>•</a:t>
            </a:r>
            <a:r>
              <a:rPr lang="ko-KR" altLang="en-US" sz="1400" dirty="0"/>
              <a:t> 기울기 계산</a:t>
            </a:r>
            <a:br>
              <a:rPr lang="en-US" altLang="ko-KR" sz="1400" dirty="0"/>
            </a:br>
            <a:r>
              <a:rPr lang="en-US" altLang="ko-KR" sz="1400" dirty="0"/>
              <a:t>•</a:t>
            </a:r>
            <a:r>
              <a:rPr lang="ko-KR" altLang="en-US" sz="1400" dirty="0"/>
              <a:t> 가중치 갱신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0084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4143546C-1CDF-2797-C0CA-0EC56B3E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DE97343E-8DCE-FF43-2CF9-CFDDDD41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82" y="3414712"/>
            <a:ext cx="6960631" cy="311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146;p24">
            <a:extLst>
              <a:ext uri="{FF2B5EF4-FFF2-40B4-BE49-F238E27FC236}">
                <a16:creationId xmlns:a16="http://schemas.microsoft.com/office/drawing/2014/main" id="{C28017C3-F37B-9C2F-85DF-B88D989BE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119271"/>
            <a:ext cx="9462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10.2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 </a:t>
            </a:r>
            <a:endParaRPr sz="3600" dirty="0"/>
          </a:p>
        </p:txBody>
      </p:sp>
      <p:sp>
        <p:nvSpPr>
          <p:cNvPr id="147" name="Google Shape;147;p24">
            <a:extLst>
              <a:ext uri="{FF2B5EF4-FFF2-40B4-BE49-F238E27FC236}">
                <a16:creationId xmlns:a16="http://schemas.microsoft.com/office/drawing/2014/main" id="{E0233DA6-81A4-B625-A4E3-D05A7C7FE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974" y="1496348"/>
            <a:ext cx="11658725" cy="232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indent="-37465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ts val="2300"/>
              <a:buFont typeface="Arial"/>
              <a:buChar char="●"/>
            </a:pPr>
            <a:r>
              <a:rPr lang="ko-KR" altLang="en-US" sz="1900" dirty="0" err="1">
                <a:solidFill>
                  <a:schemeClr val="dk1"/>
                </a:solidFill>
              </a:rPr>
              <a:t>합성곱</a:t>
            </a:r>
            <a:r>
              <a:rPr lang="ko-KR" altLang="en-US" sz="1900" dirty="0">
                <a:solidFill>
                  <a:schemeClr val="dk1"/>
                </a:solidFill>
              </a:rPr>
              <a:t> 신경망</a:t>
            </a:r>
            <a:r>
              <a:rPr lang="en-US" altLang="ko-KR" sz="1900" dirty="0">
                <a:solidFill>
                  <a:schemeClr val="dk1"/>
                </a:solidFill>
              </a:rPr>
              <a:t>(CNN)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en-US" altLang="ko-KR" sz="1700" dirty="0"/>
              <a:t>CNN</a:t>
            </a:r>
            <a:r>
              <a:rPr lang="ko-KR" altLang="en-US" sz="1700" dirty="0"/>
              <a:t>은 컴퓨터 비전에서 많이 사용되는 딥러닝 모델</a:t>
            </a:r>
            <a:endParaRPr lang="en-US" altLang="ko-KR" sz="17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700" dirty="0"/>
              <a:t>입력 데이터의 특징을 추출하여 특징들의 패턴을 파악하는 구조</a:t>
            </a:r>
            <a:endParaRPr lang="en-US" altLang="ko-KR" sz="1700" dirty="0"/>
          </a:p>
          <a:p>
            <a:pPr lvl="1">
              <a:lnSpc>
                <a:spcPct val="160000"/>
              </a:lnSpc>
              <a:spcBef>
                <a:spcPts val="0"/>
              </a:spcBef>
              <a:buFont typeface="Arial"/>
              <a:buChar char="○"/>
            </a:pPr>
            <a:r>
              <a:rPr lang="ko-KR" altLang="en-US" sz="1700" dirty="0"/>
              <a:t>일반적인 신경망 구조에 </a:t>
            </a:r>
            <a:r>
              <a:rPr lang="en-US" altLang="ko-KR" sz="1700" dirty="0"/>
              <a:t>Convolution Layer</a:t>
            </a:r>
            <a:r>
              <a:rPr lang="ko-KR" altLang="en-US" sz="1700" dirty="0"/>
              <a:t> 와 </a:t>
            </a:r>
            <a:r>
              <a:rPr lang="en-US" altLang="ko-KR" sz="1700" dirty="0"/>
              <a:t>Pooling Layer</a:t>
            </a:r>
            <a:r>
              <a:rPr lang="ko-KR" altLang="en-US" sz="1700" dirty="0"/>
              <a:t> 을 추가함으로써</a:t>
            </a:r>
            <a:br>
              <a:rPr lang="en-US" altLang="ko-KR" sz="1700" dirty="0"/>
            </a:br>
            <a:r>
              <a:rPr lang="ko-KR" altLang="en-US" sz="1700" dirty="0"/>
              <a:t>공간적인 구조 정보를 유지하고</a:t>
            </a:r>
            <a:r>
              <a:rPr lang="en-US" altLang="ko-KR" sz="1700" dirty="0"/>
              <a:t>,</a:t>
            </a:r>
            <a:r>
              <a:rPr lang="ko-KR" altLang="en-US" sz="1700" dirty="0"/>
              <a:t> 이를 바탕으로 이미지 등의 </a:t>
            </a:r>
            <a:r>
              <a:rPr lang="en-US" altLang="ko-KR" sz="1700" dirty="0"/>
              <a:t>2</a:t>
            </a:r>
            <a:r>
              <a:rPr lang="ko-KR" altLang="en-US" sz="1700" dirty="0"/>
              <a:t>차원 데이터에서 패턴을 찾아내는 데 특화되어 있음</a:t>
            </a:r>
            <a:endParaRPr lang="en-US" altLang="ko-KR" sz="1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E88897-1877-6E9E-B35B-B33B99B01C82}"/>
              </a:ext>
            </a:extLst>
          </p:cNvPr>
          <p:cNvSpPr/>
          <p:nvPr/>
        </p:nvSpPr>
        <p:spPr>
          <a:xfrm>
            <a:off x="10296939" y="6208643"/>
            <a:ext cx="1895061" cy="64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F2F0F8-5516-F88A-2F27-DED0235420A9}"/>
              </a:ext>
            </a:extLst>
          </p:cNvPr>
          <p:cNvSpPr/>
          <p:nvPr/>
        </p:nvSpPr>
        <p:spPr>
          <a:xfrm>
            <a:off x="4142786" y="6265915"/>
            <a:ext cx="1114817" cy="187890"/>
          </a:xfrm>
          <a:prstGeom prst="rect">
            <a:avLst/>
          </a:prstGeom>
          <a:solidFill>
            <a:srgbClr val="E8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F17DE-37CF-7E0F-7D3B-C9EC136AFABD}"/>
              </a:ext>
            </a:extLst>
          </p:cNvPr>
          <p:cNvSpPr/>
          <p:nvPr/>
        </p:nvSpPr>
        <p:spPr>
          <a:xfrm>
            <a:off x="7115173" y="6265915"/>
            <a:ext cx="878286" cy="187890"/>
          </a:xfrm>
          <a:prstGeom prst="rect">
            <a:avLst/>
          </a:prstGeom>
          <a:solidFill>
            <a:srgbClr val="E8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D223B-26CC-D4AC-1CDD-8B15ADC28122}"/>
              </a:ext>
            </a:extLst>
          </p:cNvPr>
          <p:cNvSpPr txBox="1"/>
          <p:nvPr/>
        </p:nvSpPr>
        <p:spPr>
          <a:xfrm>
            <a:off x="3143164" y="6492508"/>
            <a:ext cx="3114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>
                <a:solidFill>
                  <a:srgbClr val="0070C0"/>
                </a:solidFill>
              </a:rPr>
              <a:t>Convolution Layer + Pooling Layer</a:t>
            </a:r>
          </a:p>
        </p:txBody>
      </p:sp>
    </p:spTree>
    <p:extLst>
      <p:ext uri="{BB962C8B-B14F-4D97-AF65-F5344CB8AC3E}">
        <p14:creationId xmlns:p14="http://schemas.microsoft.com/office/powerpoint/2010/main" val="4273190301"/>
      </p:ext>
    </p:extLst>
  </p:cSld>
  <p:clrMapOvr>
    <a:masterClrMapping/>
  </p:clrMapOvr>
</p:sld>
</file>

<file path=ppt/theme/theme1.xml><?xml version="1.0" encoding="utf-8"?>
<a:theme xmlns:a="http://schemas.openxmlformats.org/drawingml/2006/main" name="SNUH_테마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25088</TotalTime>
  <Words>998</Words>
  <Application>Microsoft Macintosh PowerPoint</Application>
  <PresentationFormat>와이드스크린</PresentationFormat>
  <Paragraphs>115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Malgun Gothic</vt:lpstr>
      <vt:lpstr>Arial</vt:lpstr>
      <vt:lpstr>Wingdings</vt:lpstr>
      <vt:lpstr>SNUH_테마01</vt:lpstr>
      <vt:lpstr>Kaggle Study</vt:lpstr>
      <vt:lpstr>PowerPoint 프레젠테이션</vt:lpstr>
      <vt:lpstr>10.1 인공 신경망</vt:lpstr>
      <vt:lpstr>10.1 인공 신경망</vt:lpstr>
      <vt:lpstr>10.1 인공 신경망</vt:lpstr>
      <vt:lpstr>10.1 인공 신경망</vt:lpstr>
      <vt:lpstr>10.1 인공 신경망</vt:lpstr>
      <vt:lpstr>10.1 인공 신경망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10.2 합성곱 신경망 </vt:lpstr>
      <vt:lpstr>10.3 성능 향상을 위한 딥러닝 알고리즘 </vt:lpstr>
      <vt:lpstr>10.3 성능 향상을 위한 딥러닝 알고리즘 </vt:lpstr>
      <vt:lpstr>10.3 성능 향상을 위한 딥러닝 알고리즘 </vt:lpstr>
      <vt:lpstr>10.3 성능 향상을 위한 딥러닝 알고리즘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UniverSeg  : Universal Medical Image Segmentation</dc:title>
  <dc:creator>HJ</dc:creator>
  <cp:lastModifiedBy>전현지</cp:lastModifiedBy>
  <cp:revision>207</cp:revision>
  <dcterms:modified xsi:type="dcterms:W3CDTF">2024-12-04T08:48:09Z</dcterms:modified>
</cp:coreProperties>
</file>